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60" r:id="rId7"/>
    <p:sldId id="261" r:id="rId8"/>
    <p:sldId id="262" r:id="rId9"/>
    <p:sldId id="263" r:id="rId10"/>
    <p:sldId id="264" r:id="rId11"/>
    <p:sldId id="280"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0"/>
    <a:srgbClr val="DEEDED"/>
    <a:srgbClr val="1A9195"/>
    <a:srgbClr val="7EBABB"/>
    <a:srgbClr val="B7BC70"/>
    <a:srgbClr val="F7DF7F"/>
    <a:srgbClr val="7FB8E0"/>
    <a:srgbClr val="E18A89"/>
    <a:srgbClr val="FF916B"/>
    <a:srgbClr val="FC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1040" autoAdjust="0"/>
  </p:normalViewPr>
  <p:slideViewPr>
    <p:cSldViewPr snapToGrid="0">
      <p:cViewPr>
        <p:scale>
          <a:sx n="193" d="100"/>
          <a:sy n="193" d="100"/>
        </p:scale>
        <p:origin x="360" y="-1328"/>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19630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0.png"/><Relationship Id="rId7"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1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12.png"/><Relationship Id="rId4" Type="http://schemas.openxmlformats.org/officeDocument/2006/relationships/image" Target="../media/image109.png"/><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220.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40.png"/><Relationship Id="rId21" Type="http://schemas.openxmlformats.org/officeDocument/2006/relationships/image" Target="../media/image57.png"/><Relationship Id="rId7" Type="http://schemas.openxmlformats.org/officeDocument/2006/relationships/image" Target="../media/image1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svg"/><Relationship Id="rId5" Type="http://schemas.openxmlformats.org/officeDocument/2006/relationships/image" Target="../media/image42.pn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1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3"/>
          <a:srcRect l="8681" r="21282" b="28899"/>
          <a:stretch/>
        </p:blipFill>
        <p:spPr>
          <a:xfrm>
            <a:off x="5513743" y="7900588"/>
            <a:ext cx="1772882" cy="1300292"/>
          </a:xfrm>
          <a:prstGeom prst="rect">
            <a:avLst/>
          </a:prstGeom>
        </p:spPr>
      </p:pic>
      <p:pic>
        <p:nvPicPr>
          <p:cNvPr id="269" name="Google Shape;269;p14" descr="A group of colored dots with black text&#10;&#10;Description automatically generated"/>
          <p:cNvPicPr preferRelativeResize="0">
            <a:picLocks noChangeAspect="1"/>
          </p:cNvPicPr>
          <p:nvPr/>
        </p:nvPicPr>
        <p:blipFill rotWithShape="1">
          <a:blip r:embed="rId4">
            <a:alphaModFix/>
          </a:blip>
          <a:srcRect r="75760"/>
          <a:stretch/>
        </p:blipFill>
        <p:spPr>
          <a:xfrm>
            <a:off x="4567383" y="5075577"/>
            <a:ext cx="202934" cy="1508760"/>
          </a:xfrm>
          <a:prstGeom prst="rect">
            <a:avLst/>
          </a:prstGeom>
          <a:noFill/>
          <a:ln>
            <a:noFill/>
          </a:ln>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328980" y="575110"/>
            <a:ext cx="18286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Unsupervised clustering shows At-Risk/ERA signature</a:t>
            </a:r>
            <a:endParaRPr/>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389828" y="2063594"/>
            <a:ext cx="16579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5">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grpSp>
        <p:nvGrpSpPr>
          <p:cNvPr id="231" name="Google Shape;231;p14"/>
          <p:cNvGrpSpPr/>
          <p:nvPr/>
        </p:nvGrpSpPr>
        <p:grpSpPr>
          <a:xfrm>
            <a:off x="5357392" y="954343"/>
            <a:ext cx="1703865" cy="1037124"/>
            <a:chOff x="307336" y="5277981"/>
            <a:chExt cx="1703865" cy="1037124"/>
          </a:xfrm>
        </p:grpSpPr>
        <p:pic>
          <p:nvPicPr>
            <p:cNvPr id="232" name="Google Shape;232;p14" descr="A picture containing timeline&#10;&#10;Description automatically generated"/>
            <p:cNvPicPr preferRelativeResize="0"/>
            <p:nvPr/>
          </p:nvPicPr>
          <p:blipFill rotWithShape="1">
            <a:blip r:embed="rId6">
              <a:alphaModFix/>
            </a:blip>
            <a:srcRect l="18841" t="45486" r="61597" b="30850"/>
            <a:stretch/>
          </p:blipFill>
          <p:spPr>
            <a:xfrm>
              <a:off x="385716" y="5725463"/>
              <a:ext cx="704635" cy="381000"/>
            </a:xfrm>
            <a:prstGeom prst="rect">
              <a:avLst/>
            </a:prstGeom>
            <a:noFill/>
            <a:ln>
              <a:noFill/>
            </a:ln>
          </p:spPr>
        </p:pic>
        <p:pic>
          <p:nvPicPr>
            <p:cNvPr id="233" name="Google Shape;233;p14" descr="A picture containing timeline&#10;&#10;Description automatically generated"/>
            <p:cNvPicPr preferRelativeResize="0"/>
            <p:nvPr/>
          </p:nvPicPr>
          <p:blipFill rotWithShape="1">
            <a:blip r:embed="rId6">
              <a:alphaModFix/>
            </a:blip>
            <a:srcRect l="50290" t="417" r="25125" b="96561"/>
            <a:stretch/>
          </p:blipFill>
          <p:spPr>
            <a:xfrm>
              <a:off x="1123589" y="5592915"/>
              <a:ext cx="887612" cy="126822"/>
            </a:xfrm>
            <a:prstGeom prst="rect">
              <a:avLst/>
            </a:prstGeom>
            <a:noFill/>
            <a:ln>
              <a:noFill/>
            </a:ln>
          </p:spPr>
        </p:pic>
        <p:sp>
          <p:nvSpPr>
            <p:cNvPr id="234" name="Google Shape;234;p14"/>
            <p:cNvSpPr txBox="1"/>
            <p:nvPr/>
          </p:nvSpPr>
          <p:spPr>
            <a:xfrm>
              <a:off x="307336" y="5282393"/>
              <a:ext cx="81625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At-Risk/ERA enriched group</a:t>
              </a:r>
              <a:endParaRPr/>
            </a:p>
          </p:txBody>
        </p:sp>
        <p:sp>
          <p:nvSpPr>
            <p:cNvPr id="235" name="Google Shape;235;p14"/>
            <p:cNvSpPr txBox="1"/>
            <p:nvPr/>
          </p:nvSpPr>
          <p:spPr>
            <a:xfrm>
              <a:off x="807124" y="6115050"/>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TF activity score</a:t>
              </a:r>
              <a:endParaRPr/>
            </a:p>
          </p:txBody>
        </p:sp>
        <p:pic>
          <p:nvPicPr>
            <p:cNvPr id="236" name="Google Shape;236;p14" descr="A picture containing timeline&#10;&#10;Description automatically generated"/>
            <p:cNvPicPr preferRelativeResize="0"/>
            <p:nvPr/>
          </p:nvPicPr>
          <p:blipFill rotWithShape="1">
            <a:blip r:embed="rId6">
              <a:alphaModFix/>
            </a:blip>
            <a:srcRect l="51157" t="45486" r="24378" b="30850"/>
            <a:stretch/>
          </p:blipFill>
          <p:spPr>
            <a:xfrm>
              <a:off x="1129938" y="5734050"/>
              <a:ext cx="881262" cy="381000"/>
            </a:xfrm>
            <a:prstGeom prst="rect">
              <a:avLst/>
            </a:prstGeom>
            <a:noFill/>
            <a:ln>
              <a:noFill/>
            </a:ln>
          </p:spPr>
        </p:pic>
        <p:pic>
          <p:nvPicPr>
            <p:cNvPr id="237" name="Google Shape;237;p14" descr="A picture containing timeline&#10;&#10;Description automatically generated"/>
            <p:cNvPicPr preferRelativeResize="0"/>
            <p:nvPr/>
          </p:nvPicPr>
          <p:blipFill rotWithShape="1">
            <a:blip r:embed="rId6">
              <a:alphaModFix/>
            </a:blip>
            <a:srcRect l="19068" t="337" r="61635" b="96636"/>
            <a:stretch/>
          </p:blipFill>
          <p:spPr>
            <a:xfrm>
              <a:off x="385715" y="5592915"/>
              <a:ext cx="696713" cy="127072"/>
            </a:xfrm>
            <a:prstGeom prst="rect">
              <a:avLst/>
            </a:prstGeom>
            <a:noFill/>
            <a:ln>
              <a:noFill/>
            </a:ln>
          </p:spPr>
        </p:pic>
        <p:sp>
          <p:nvSpPr>
            <p:cNvPr id="238" name="Google Shape;238;p14"/>
            <p:cNvSpPr txBox="1"/>
            <p:nvPr/>
          </p:nvSpPr>
          <p:spPr>
            <a:xfrm>
              <a:off x="1160534" y="5277981"/>
              <a:ext cx="78944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grpSp>
      <p:grpSp>
        <p:nvGrpSpPr>
          <p:cNvPr id="241" name="Google Shape;241;p14"/>
          <p:cNvGrpSpPr/>
          <p:nvPr/>
        </p:nvGrpSpPr>
        <p:grpSpPr>
          <a:xfrm>
            <a:off x="5281215" y="2487633"/>
            <a:ext cx="1312982" cy="1233356"/>
            <a:chOff x="2926697" y="1853816"/>
            <a:chExt cx="3139869" cy="2949456"/>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ERA</a:t>
              </a:r>
              <a:endParaRPr/>
            </a:p>
          </p:txBody>
        </p:sp>
        <p:sp>
          <p:nvSpPr>
            <p:cNvPr id="243" name="Google Shape;243;p14"/>
            <p:cNvSpPr txBox="1"/>
            <p:nvPr/>
          </p:nvSpPr>
          <p:spPr>
            <a:xfrm>
              <a:off x="4647565" y="1853816"/>
              <a:ext cx="1419001" cy="478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107366" y="4324859"/>
              <a:ext cx="1847909"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pic>
          <p:nvPicPr>
            <p:cNvPr id="249" name="Google Shape;249;p14" descr="A group of colorful dots&#10;&#10;Description automatically generated"/>
            <p:cNvPicPr preferRelativeResize="0"/>
            <p:nvPr/>
          </p:nvPicPr>
          <p:blipFill rotWithShape="1">
            <a:blip r:embed="rId7">
              <a:alphaModFix/>
            </a:blip>
            <a:srcRect l="3919" r="4668"/>
            <a:stretch/>
          </p:blipFill>
          <p:spPr>
            <a:xfrm>
              <a:off x="418841" y="5092594"/>
              <a:ext cx="1834946" cy="1828800"/>
            </a:xfrm>
            <a:prstGeom prst="rect">
              <a:avLst/>
            </a:prstGeom>
            <a:noFill/>
            <a:ln>
              <a:noFill/>
            </a:ln>
          </p:spPr>
        </p:pic>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pic>
          <p:nvPicPr>
            <p:cNvPr id="256" name="Google Shape;256;p14" descr="A map of the world&#10;&#10;Description automatically generated"/>
            <p:cNvPicPr preferRelativeResize="0"/>
            <p:nvPr/>
          </p:nvPicPr>
          <p:blipFill rotWithShape="1">
            <a:blip r:embed="rId8">
              <a:alphaModFix/>
            </a:blip>
            <a:srcRect l="3817" t="3509" r="3629" b="4172"/>
            <a:stretch/>
          </p:blipFill>
          <p:spPr>
            <a:xfrm>
              <a:off x="2613536" y="5062622"/>
              <a:ext cx="1838028" cy="1828800"/>
            </a:xfrm>
            <a:prstGeom prst="rect">
              <a:avLst/>
            </a:prstGeom>
            <a:noFill/>
            <a:ln>
              <a:noFill/>
            </a:ln>
          </p:spPr>
        </p:pic>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3" name="Google Shape;263;p14"/>
            <p:cNvGrpSpPr/>
            <p:nvPr/>
          </p:nvGrpSpPr>
          <p:grpSpPr>
            <a:xfrm>
              <a:off x="4718575" y="4577538"/>
              <a:ext cx="2175174" cy="2144979"/>
              <a:chOff x="4538155" y="5025429"/>
              <a:chExt cx="2175174" cy="2144979"/>
            </a:xfrm>
          </p:grpSpPr>
          <p:pic>
            <p:nvPicPr>
              <p:cNvPr id="264" name="Google Shape;264;p14" descr="A colorful splattered paint&#10;&#10;Description automatically generated"/>
              <p:cNvPicPr preferRelativeResize="0"/>
              <p:nvPr/>
            </p:nvPicPr>
            <p:blipFill rotWithShape="1">
              <a:blip r:embed="rId9">
                <a:alphaModFix/>
              </a:blip>
              <a:srcRect l="2450" t="3598" r="5048" b="3609"/>
              <a:stretch/>
            </p:blipFill>
            <p:spPr>
              <a:xfrm>
                <a:off x="4798339" y="5054879"/>
                <a:ext cx="1827575" cy="1828800"/>
              </a:xfrm>
              <a:prstGeom prst="rect">
                <a:avLst/>
              </a:prstGeom>
              <a:noFill/>
              <a:ln>
                <a:noFill/>
              </a:ln>
            </p:spPr>
          </p:pic>
          <p:grpSp>
            <p:nvGrpSpPr>
              <p:cNvPr id="265" name="Google Shape;265;p14"/>
              <p:cNvGrpSpPr/>
              <p:nvPr/>
            </p:nvGrpSpPr>
            <p:grpSpPr>
              <a:xfrm>
                <a:off x="4538155" y="5025429"/>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pic>
        <p:nvPicPr>
          <p:cNvPr id="273" name="Google Shape;273;p14" descr="A red and blue spots on a white background&#10;&#10;Description automatically generated"/>
          <p:cNvPicPr preferRelativeResize="0"/>
          <p:nvPr/>
        </p:nvPicPr>
        <p:blipFill rotWithShape="1">
          <a:blip r:embed="rId10">
            <a:alphaModFix/>
          </a:blip>
          <a:srcRect l="1357"/>
          <a:stretch/>
        </p:blipFill>
        <p:spPr>
          <a:xfrm>
            <a:off x="2747760" y="7788253"/>
            <a:ext cx="1829967" cy="1828800"/>
          </a:xfrm>
          <a:prstGeom prst="rect">
            <a:avLst/>
          </a:prstGeom>
          <a:noFill/>
          <a:ln>
            <a:noFill/>
          </a:ln>
        </p:spPr>
      </p:pic>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89" name="Google Shape;289;p14"/>
          <p:cNvGrpSpPr/>
          <p:nvPr/>
        </p:nvGrpSpPr>
        <p:grpSpPr>
          <a:xfrm>
            <a:off x="1103008" y="1049689"/>
            <a:ext cx="1766854" cy="1326751"/>
            <a:chOff x="-271077" y="2773884"/>
            <a:chExt cx="1766854" cy="1326751"/>
          </a:xfrm>
        </p:grpSpPr>
        <p:grpSp>
          <p:nvGrpSpPr>
            <p:cNvPr id="290" name="Google Shape;290;p14"/>
            <p:cNvGrpSpPr/>
            <p:nvPr/>
          </p:nvGrpSpPr>
          <p:grpSpPr>
            <a:xfrm rot="5400000">
              <a:off x="-90144" y="3048818"/>
              <a:ext cx="397210" cy="759075"/>
              <a:chOff x="3594451" y="2428723"/>
              <a:chExt cx="159327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A6CFE3"/>
                  </a:gs>
                  <a:gs pos="100000">
                    <a:srgbClr val="A6CFE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A6CF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3" name="Google Shape;293;p14"/>
              <p:cNvSpPr txBox="1"/>
              <p:nvPr/>
            </p:nvSpPr>
            <p:spPr>
              <a:xfrm rot="16200000">
                <a:off x="2911061" y="3223939"/>
                <a:ext cx="3071884" cy="14814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99583" y="2773884"/>
              <a:ext cx="1595360" cy="1326751"/>
              <a:chOff x="-99583" y="2773884"/>
              <a:chExt cx="1595360" cy="1326751"/>
            </a:xfrm>
          </p:grpSpPr>
          <p:grpSp>
            <p:nvGrpSpPr>
              <p:cNvPr id="295" name="Google Shape;295;p14"/>
              <p:cNvGrpSpPr/>
              <p:nvPr/>
            </p:nvGrpSpPr>
            <p:grpSpPr>
              <a:xfrm>
                <a:off x="434845" y="3491638"/>
                <a:ext cx="361382" cy="307054"/>
                <a:chOff x="5987535" y="4910113"/>
                <a:chExt cx="1192796" cy="1036306"/>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87535" y="5167362"/>
                  <a:ext cx="1192796"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chemeClr val="lt1"/>
                      </a:solidFill>
                      <a:latin typeface="Arial"/>
                      <a:ea typeface="Arial"/>
                      <a:cs typeface="Arial"/>
                      <a:sym typeface="Arial"/>
                    </a:rPr>
                    <a:t>NK</a:t>
                  </a:r>
                  <a:endParaRPr sz="900" b="1" i="1" u="none" strike="noStrike" cap="none" baseline="-25000">
                    <a:solidFill>
                      <a:schemeClr val="lt1"/>
                    </a:solidFill>
                    <a:latin typeface="Arial"/>
                    <a:ea typeface="Arial"/>
                    <a:cs typeface="Arial"/>
                    <a:sym typeface="Arial"/>
                  </a:endParaRPr>
                </a:p>
              </p:txBody>
            </p:sp>
          </p:grpSp>
          <p:grpSp>
            <p:nvGrpSpPr>
              <p:cNvPr id="300" name="Google Shape;300;p14"/>
              <p:cNvGrpSpPr/>
              <p:nvPr/>
            </p:nvGrpSpPr>
            <p:grpSpPr>
              <a:xfrm>
                <a:off x="706470" y="3599353"/>
                <a:ext cx="530805" cy="428660"/>
                <a:chOff x="7251235" y="1061385"/>
                <a:chExt cx="1752001" cy="1446725"/>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251235" y="1261618"/>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47554" y="2773884"/>
                <a:ext cx="539082" cy="400087"/>
                <a:chOff x="5857823" y="3629701"/>
                <a:chExt cx="1779317" cy="1350288"/>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B2E08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6" y="3887309"/>
                  <a:ext cx="594360" cy="594361"/>
                </a:xfrm>
                <a:prstGeom prst="ellipse">
                  <a:avLst/>
                </a:prstGeom>
                <a:solidFill>
                  <a:srgbClr val="B2E08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857823" y="3733499"/>
                  <a:ext cx="1779317" cy="12464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67109" y="3569844"/>
                <a:ext cx="499473" cy="310906"/>
                <a:chOff x="3931897" y="3512937"/>
                <a:chExt cx="1499639" cy="978134"/>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FFFF99"/>
                    </a:gs>
                    <a:gs pos="100000">
                      <a:srgbClr val="FFFF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FFFF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931897" y="3764856"/>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Treg</a:t>
                  </a:r>
                  <a:endParaRPr sz="900" b="1" i="1" u="none" strike="noStrike" cap="none" baseline="-25000">
                    <a:solidFill>
                      <a:srgbClr val="000000"/>
                    </a:solidFill>
                    <a:latin typeface="Arial"/>
                    <a:ea typeface="Arial"/>
                    <a:cs typeface="Arial"/>
                    <a:sym typeface="Arial"/>
                  </a:endParaRPr>
                </a:p>
              </p:txBody>
            </p:sp>
          </p:grpSp>
          <p:grpSp>
            <p:nvGrpSpPr>
              <p:cNvPr id="312" name="Google Shape;312;p14"/>
              <p:cNvGrpSpPr/>
              <p:nvPr/>
            </p:nvGrpSpPr>
            <p:grpSpPr>
              <a:xfrm>
                <a:off x="856983" y="2882742"/>
                <a:ext cx="596744" cy="391210"/>
                <a:chOff x="7410531" y="3572476"/>
                <a:chExt cx="1969641" cy="1320333"/>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10531" y="3646314"/>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5159" y="2672339"/>
                <a:ext cx="409592" cy="759075"/>
                <a:chOff x="3594450" y="2390425"/>
                <a:chExt cx="1642945"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5400000">
                  <a:off x="2960726" y="3185640"/>
                  <a:ext cx="3071885" cy="1481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B </a:t>
                  </a:r>
                  <a:endParaRPr/>
                </a:p>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naive</a:t>
                  </a:r>
                  <a:endParaRPr sz="900" b="1" i="1" u="none" strike="noStrike" cap="none" baseline="-25000">
                    <a:solidFill>
                      <a:srgbClr val="000000"/>
                    </a:solidFill>
                    <a:latin typeface="Arial"/>
                    <a:ea typeface="Arial"/>
                    <a:cs typeface="Arial"/>
                    <a:sym typeface="Arial"/>
                  </a:endParaRPr>
                </a:p>
              </p:txBody>
            </p:sp>
          </p:grpSp>
          <p:grpSp>
            <p:nvGrpSpPr>
              <p:cNvPr id="321" name="Google Shape;321;p14"/>
              <p:cNvGrpSpPr/>
              <p:nvPr/>
            </p:nvGrpSpPr>
            <p:grpSpPr>
              <a:xfrm>
                <a:off x="239585" y="3174253"/>
                <a:ext cx="539082" cy="377607"/>
                <a:chOff x="5829196" y="3629701"/>
                <a:chExt cx="1779317" cy="1274419"/>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29196" y="365762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7"/>
                <a:ext cx="596744" cy="410442"/>
                <a:chOff x="7351400" y="3647440"/>
                <a:chExt cx="1969641" cy="1385240"/>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0" y="3786186"/>
                  <a:ext cx="1969641" cy="12464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64972" y="3346778"/>
                <a:ext cx="530805" cy="403857"/>
                <a:chOff x="7320393" y="1117840"/>
                <a:chExt cx="1752003" cy="1363015"/>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20393" y="1234362"/>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CD8 TEM </a:t>
                  </a:r>
                  <a:endParaRPr/>
                </a:p>
              </p:txBody>
            </p:sp>
          </p:grpSp>
          <p:grpSp>
            <p:nvGrpSpPr>
              <p:cNvPr id="334" name="Google Shape;334;p14"/>
              <p:cNvGrpSpPr/>
              <p:nvPr/>
            </p:nvGrpSpPr>
            <p:grpSpPr>
              <a:xfrm>
                <a:off x="418635" y="3798920"/>
                <a:ext cx="499473" cy="301715"/>
                <a:chOff x="3876647" y="3512937"/>
                <a:chExt cx="1499638" cy="949220"/>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CAB3D7"/>
                    </a:gs>
                    <a:gs pos="100000">
                      <a:srgbClr val="CAB3D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CAB3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76647" y="3735941"/>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pSp>
      <p:graphicFrame>
        <p:nvGraphicFramePr>
          <p:cNvPr id="338" name="Google Shape;338;p14"/>
          <p:cNvGraphicFramePr/>
          <p:nvPr>
            <p:extLst>
              <p:ext uri="{D42A27DB-BD31-4B8C-83A1-F6EECF244321}">
                <p14:modId xmlns:p14="http://schemas.microsoft.com/office/powerpoint/2010/main" val="3415045333"/>
              </p:ext>
            </p:extLst>
          </p:nvPr>
        </p:nvGraphicFramePr>
        <p:xfrm>
          <a:off x="560199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078613" y="40585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
            </a:r>
            <a:endParaRPr/>
          </a:p>
        </p:txBody>
      </p:sp>
      <p:sp>
        <p:nvSpPr>
          <p:cNvPr id="340" name="Google Shape;340;p14"/>
          <p:cNvSpPr txBox="1"/>
          <p:nvPr/>
        </p:nvSpPr>
        <p:spPr>
          <a:xfrm>
            <a:off x="5389828" y="4059787"/>
            <a:ext cx="25530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pic>
        <p:nvPicPr>
          <p:cNvPr id="12" name="Picture 11" descr="A blue and yellow squares&#10;&#10;Description automatically generated">
            <a:extLst>
              <a:ext uri="{FF2B5EF4-FFF2-40B4-BE49-F238E27FC236}">
                <a16:creationId xmlns:a16="http://schemas.microsoft.com/office/drawing/2014/main" id="{ECAACD98-CFC5-986C-5BF2-15291A4EDF3B}"/>
              </a:ext>
            </a:extLst>
          </p:cNvPr>
          <p:cNvPicPr>
            <a:picLocks noChangeAspect="1"/>
          </p:cNvPicPr>
          <p:nvPr/>
        </p:nvPicPr>
        <p:blipFill rotWithShape="1">
          <a:blip r:embed="rId11"/>
          <a:srcRect r="13881"/>
          <a:stretch/>
        </p:blipFill>
        <p:spPr>
          <a:xfrm>
            <a:off x="5304273" y="2645748"/>
            <a:ext cx="1526447" cy="895585"/>
          </a:xfrm>
          <a:prstGeom prst="rect">
            <a:avLst/>
          </a:prstGeom>
        </p:spPr>
      </p:pic>
      <p:sp>
        <p:nvSpPr>
          <p:cNvPr id="14" name="TextBox 13">
            <a:extLst>
              <a:ext uri="{FF2B5EF4-FFF2-40B4-BE49-F238E27FC236}">
                <a16:creationId xmlns:a16="http://schemas.microsoft.com/office/drawing/2014/main" id="{A05A67B4-56E3-A6E8-E1D8-1C5A26662E0E}"/>
              </a:ext>
            </a:extLst>
          </p:cNvPr>
          <p:cNvSpPr txBox="1"/>
          <p:nvPr/>
        </p:nvSpPr>
        <p:spPr>
          <a:xfrm>
            <a:off x="6771861" y="2749921"/>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sp>
        <p:nvSpPr>
          <p:cNvPr id="13" name="TextBox 12">
            <a:extLst>
              <a:ext uri="{FF2B5EF4-FFF2-40B4-BE49-F238E27FC236}">
                <a16:creationId xmlns:a16="http://schemas.microsoft.com/office/drawing/2014/main" id="{CF829694-ED3F-D008-4E2C-1511FF498E8B}"/>
              </a:ext>
            </a:extLst>
          </p:cNvPr>
          <p:cNvSpPr txBox="1"/>
          <p:nvPr/>
        </p:nvSpPr>
        <p:spPr>
          <a:xfrm>
            <a:off x="4711494" y="5028712"/>
            <a:ext cx="845103" cy="1615827"/>
          </a:xfrm>
          <a:prstGeom prst="rect">
            <a:avLst/>
          </a:prstGeom>
          <a:noFill/>
        </p:spPr>
        <p:txBody>
          <a:bodyPr wrap="none" rtlCol="0">
            <a:spAutoFit/>
          </a:bodyPr>
          <a:lstStyle/>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Treg</a:t>
            </a:r>
          </a:p>
        </p:txBody>
      </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774" name="Group 773">
            <a:extLst>
              <a:ext uri="{FF2B5EF4-FFF2-40B4-BE49-F238E27FC236}">
                <a16:creationId xmlns:a16="http://schemas.microsoft.com/office/drawing/2014/main" id="{12E9DE57-F966-8E1C-9D0B-18369D11AC24}"/>
              </a:ext>
            </a:extLst>
          </p:cNvPr>
          <p:cNvGrpSpPr/>
          <p:nvPr/>
        </p:nvGrpSpPr>
        <p:grpSpPr>
          <a:xfrm>
            <a:off x="768850" y="805929"/>
            <a:ext cx="1195638" cy="1275364"/>
            <a:chOff x="1141084" y="845618"/>
            <a:chExt cx="1195638" cy="1275364"/>
          </a:xfrm>
        </p:grpSpPr>
        <p:pic>
          <p:nvPicPr>
            <p:cNvPr id="44" name="Picture 43" descr="A screenshot of a graph&#10;&#10;Description automatically generated">
              <a:extLst>
                <a:ext uri="{FF2B5EF4-FFF2-40B4-BE49-F238E27FC236}">
                  <a16:creationId xmlns:a16="http://schemas.microsoft.com/office/drawing/2014/main" id="{8BC5D9AF-BEC4-7076-0460-E5DF4A02CC96}"/>
                </a:ext>
              </a:extLst>
            </p:cNvPr>
            <p:cNvPicPr>
              <a:picLocks noChangeAspect="1"/>
            </p:cNvPicPr>
            <p:nvPr/>
          </p:nvPicPr>
          <p:blipFill>
            <a:blip r:embed="rId3"/>
            <a:srcRect l="7197" t="14004" r="49417" b="6371"/>
            <a:stretch/>
          </p:blipFill>
          <p:spPr>
            <a:xfrm>
              <a:off x="1141084" y="900764"/>
              <a:ext cx="1195638" cy="1220218"/>
            </a:xfrm>
            <a:prstGeom prst="rect">
              <a:avLst/>
            </a:prstGeom>
          </p:spPr>
        </p:pic>
        <p:sp>
          <p:nvSpPr>
            <p:cNvPr id="773" name="Rectangle 772">
              <a:extLst>
                <a:ext uri="{FF2B5EF4-FFF2-40B4-BE49-F238E27FC236}">
                  <a16:creationId xmlns:a16="http://schemas.microsoft.com/office/drawing/2014/main" id="{C156671F-16EF-9161-E78C-A77CBEAC925A}"/>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gene expression and protein expression of key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4"/>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5">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6"/>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784" name="Group 783">
            <a:extLst>
              <a:ext uri="{FF2B5EF4-FFF2-40B4-BE49-F238E27FC236}">
                <a16:creationId xmlns:a16="http://schemas.microsoft.com/office/drawing/2014/main" id="{431FD710-5795-753E-9BD0-2DD31DEB581C}"/>
              </a:ext>
            </a:extLst>
          </p:cNvPr>
          <p:cNvGrpSpPr/>
          <p:nvPr/>
        </p:nvGrpSpPr>
        <p:grpSpPr>
          <a:xfrm>
            <a:off x="198044" y="444440"/>
            <a:ext cx="2338870" cy="1837203"/>
            <a:chOff x="198044" y="444440"/>
            <a:chExt cx="2338870" cy="1837203"/>
          </a:xfrm>
        </p:grpSpPr>
        <p:sp>
          <p:nvSpPr>
            <p:cNvPr id="41" name="Google Shape;527;p4">
              <a:extLst>
                <a:ext uri="{FF2B5EF4-FFF2-40B4-BE49-F238E27FC236}">
                  <a16:creationId xmlns:a16="http://schemas.microsoft.com/office/drawing/2014/main" id="{176C869F-8DC3-0433-9FD7-5626D1271624}"/>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 name="Google Shape;529;p4">
              <a:extLst>
                <a:ext uri="{FF2B5EF4-FFF2-40B4-BE49-F238E27FC236}">
                  <a16:creationId xmlns:a16="http://schemas.microsoft.com/office/drawing/2014/main" id="{7198E4B4-83E4-C973-17EB-AFC5D287F842}"/>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MMP23B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3" name="Group 782">
              <a:extLst>
                <a:ext uri="{FF2B5EF4-FFF2-40B4-BE49-F238E27FC236}">
                  <a16:creationId xmlns:a16="http://schemas.microsoft.com/office/drawing/2014/main" id="{A295B4C3-E129-0F03-2D7F-1C13B9B8BB95}"/>
                </a:ext>
              </a:extLst>
            </p:cNvPr>
            <p:cNvGrpSpPr/>
            <p:nvPr/>
          </p:nvGrpSpPr>
          <p:grpSpPr>
            <a:xfrm>
              <a:off x="333103" y="757081"/>
              <a:ext cx="2053669" cy="1524562"/>
              <a:chOff x="333103" y="757081"/>
              <a:chExt cx="2053669" cy="1524562"/>
            </a:xfrm>
          </p:grpSpPr>
          <p:sp>
            <p:nvSpPr>
              <p:cNvPr id="52" name="Rectangle 51">
                <a:extLst>
                  <a:ext uri="{FF2B5EF4-FFF2-40B4-BE49-F238E27FC236}">
                    <a16:creationId xmlns:a16="http://schemas.microsoft.com/office/drawing/2014/main" id="{A9A0FD28-C665-1FC3-2717-8AC4EDFF4180}"/>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576CDD1-45E4-05FF-0A53-5C9920CC51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B44396A-C629-8537-7457-0DCAA201083D}"/>
                  </a:ext>
                </a:extLst>
              </p:cNvPr>
              <p:cNvSpPr txBox="1"/>
              <p:nvPr/>
            </p:nvSpPr>
            <p:spPr>
              <a:xfrm rot="16200000">
                <a:off x="-130305" y="1370253"/>
                <a:ext cx="1130512" cy="203695"/>
              </a:xfrm>
              <a:prstGeom prst="rect">
                <a:avLst/>
              </a:prstGeom>
              <a:noFill/>
            </p:spPr>
            <p:txBody>
              <a:bodyPr wrap="none" rtlCol="0">
                <a:spAutoFit/>
              </a:bodyPr>
              <a:lstStyle/>
              <a:p>
                <a:r>
                  <a:rPr lang="en-US" sz="900" dirty="0"/>
                  <a:t>max gene expression</a:t>
                </a:r>
              </a:p>
            </p:txBody>
          </p:sp>
          <p:sp>
            <p:nvSpPr>
              <p:cNvPr id="788" name="TextBox 787">
                <a:extLst>
                  <a:ext uri="{FF2B5EF4-FFF2-40B4-BE49-F238E27FC236}">
                    <a16:creationId xmlns:a16="http://schemas.microsoft.com/office/drawing/2014/main" id="{E48A4E37-AD96-02AF-A9AD-EFB3307C748C}"/>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6" name="TextBox 795">
                <a:extLst>
                  <a:ext uri="{FF2B5EF4-FFF2-40B4-BE49-F238E27FC236}">
                    <a16:creationId xmlns:a16="http://schemas.microsoft.com/office/drawing/2014/main" id="{81D0E26C-6616-9892-3947-7E29CF289C6B}"/>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797" name="TextBox 796">
                <a:extLst>
                  <a:ext uri="{FF2B5EF4-FFF2-40B4-BE49-F238E27FC236}">
                    <a16:creationId xmlns:a16="http://schemas.microsoft.com/office/drawing/2014/main" id="{BEBE0ABE-E3B2-060D-76FD-943E8EAF7795}"/>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798" name="TextBox 797">
                <a:extLst>
                  <a:ext uri="{FF2B5EF4-FFF2-40B4-BE49-F238E27FC236}">
                    <a16:creationId xmlns:a16="http://schemas.microsoft.com/office/drawing/2014/main" id="{A16D8D3F-62E4-A4D8-4D38-6AE1E920E8BA}"/>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800" name="TextBox 799">
                <a:extLst>
                  <a:ext uri="{FF2B5EF4-FFF2-40B4-BE49-F238E27FC236}">
                    <a16:creationId xmlns:a16="http://schemas.microsoft.com/office/drawing/2014/main" id="{17C0A78D-DF24-F701-878D-EF31EC11CF52}"/>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801" name="TextBox 800">
                <a:extLst>
                  <a:ext uri="{FF2B5EF4-FFF2-40B4-BE49-F238E27FC236}">
                    <a16:creationId xmlns:a16="http://schemas.microsoft.com/office/drawing/2014/main" id="{ACE80304-35A6-B378-9F75-B7053ADAE32F}"/>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sp>
        <p:nvSpPr>
          <p:cNvPr id="770" name="Google Shape;527;p4">
            <a:extLst>
              <a:ext uri="{FF2B5EF4-FFF2-40B4-BE49-F238E27FC236}">
                <a16:creationId xmlns:a16="http://schemas.microsoft.com/office/drawing/2014/main" id="{A0182239-A22B-7584-1ACB-796B9E69BFA5}"/>
              </a:ext>
            </a:extLst>
          </p:cNvPr>
          <p:cNvSpPr/>
          <p:nvPr/>
        </p:nvSpPr>
        <p:spPr>
          <a:xfrm>
            <a:off x="212438" y="247436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1" name="Google Shape;529;p4">
            <a:extLst>
              <a:ext uri="{FF2B5EF4-FFF2-40B4-BE49-F238E27FC236}">
                <a16:creationId xmlns:a16="http://schemas.microsoft.com/office/drawing/2014/main" id="{7CDAB209-FC72-8C81-44DF-EA261EFA71A0}"/>
              </a:ext>
            </a:extLst>
          </p:cNvPr>
          <p:cNvSpPr txBox="1"/>
          <p:nvPr/>
        </p:nvSpPr>
        <p:spPr>
          <a:xfrm>
            <a:off x="444360" y="2473089"/>
            <a:ext cx="205938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8" name="Group 827">
            <a:extLst>
              <a:ext uri="{FF2B5EF4-FFF2-40B4-BE49-F238E27FC236}">
                <a16:creationId xmlns:a16="http://schemas.microsoft.com/office/drawing/2014/main" id="{4FF49D57-2540-5D26-7C09-61233D0076DF}"/>
              </a:ext>
            </a:extLst>
          </p:cNvPr>
          <p:cNvGrpSpPr/>
          <p:nvPr/>
        </p:nvGrpSpPr>
        <p:grpSpPr>
          <a:xfrm>
            <a:off x="2901090" y="437678"/>
            <a:ext cx="4011498" cy="3291568"/>
            <a:chOff x="244846" y="2516304"/>
            <a:chExt cx="4011498" cy="3291568"/>
          </a:xfrm>
        </p:grpSpPr>
        <p:sp>
          <p:nvSpPr>
            <p:cNvPr id="61" name="Google Shape;527;p4">
              <a:extLst>
                <a:ext uri="{FF2B5EF4-FFF2-40B4-BE49-F238E27FC236}">
                  <a16:creationId xmlns:a16="http://schemas.microsoft.com/office/drawing/2014/main" id="{85980689-29DB-836D-0DE3-C70200843C31}"/>
                </a:ext>
              </a:extLst>
            </p:cNvPr>
            <p:cNvSpPr/>
            <p:nvPr/>
          </p:nvSpPr>
          <p:spPr>
            <a:xfrm>
              <a:off x="265384" y="251757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29;p4">
              <a:extLst>
                <a:ext uri="{FF2B5EF4-FFF2-40B4-BE49-F238E27FC236}">
                  <a16:creationId xmlns:a16="http://schemas.microsoft.com/office/drawing/2014/main" id="{C4109E40-5D3C-B733-E106-000D852EB402}"/>
                </a:ext>
              </a:extLst>
            </p:cNvPr>
            <p:cNvSpPr txBox="1"/>
            <p:nvPr/>
          </p:nvSpPr>
          <p:spPr>
            <a:xfrm>
              <a:off x="497305" y="2516304"/>
              <a:ext cx="317787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7" name="Group 826">
              <a:extLst>
                <a:ext uri="{FF2B5EF4-FFF2-40B4-BE49-F238E27FC236}">
                  <a16:creationId xmlns:a16="http://schemas.microsoft.com/office/drawing/2014/main" id="{FE8F74CC-EFDF-64F3-D804-8AB2AED8A835}"/>
                </a:ext>
              </a:extLst>
            </p:cNvPr>
            <p:cNvGrpSpPr>
              <a:grpSpLocks noChangeAspect="1"/>
            </p:cNvGrpSpPr>
            <p:nvPr/>
          </p:nvGrpSpPr>
          <p:grpSpPr>
            <a:xfrm>
              <a:off x="244846" y="2881792"/>
              <a:ext cx="4011498" cy="2926080"/>
              <a:chOff x="244840" y="2881792"/>
              <a:chExt cx="5570409" cy="4063189"/>
            </a:xfrm>
          </p:grpSpPr>
          <p:pic>
            <p:nvPicPr>
              <p:cNvPr id="799" name="Picture 798" descr="A group of boxes with red and green dots&#10;&#10;Description automatically generated">
                <a:extLst>
                  <a:ext uri="{FF2B5EF4-FFF2-40B4-BE49-F238E27FC236}">
                    <a16:creationId xmlns:a16="http://schemas.microsoft.com/office/drawing/2014/main" id="{4BD93A0A-9E2E-0ED0-DE8B-93C4033E5019}"/>
                  </a:ext>
                </a:extLst>
              </p:cNvPr>
              <p:cNvPicPr>
                <a:picLocks noChangeAspect="1"/>
              </p:cNvPicPr>
              <p:nvPr/>
            </p:nvPicPr>
            <p:blipFill rotWithShape="1">
              <a:blip r:embed="rId7"/>
              <a:srcRect l="6494" t="5771" b="3964"/>
              <a:stretch/>
            </p:blipFill>
            <p:spPr>
              <a:xfrm>
                <a:off x="747062" y="3125972"/>
                <a:ext cx="5068187" cy="3819009"/>
              </a:xfrm>
              <a:prstGeom prst="rect">
                <a:avLst/>
              </a:prstGeom>
            </p:spPr>
          </p:pic>
          <p:sp>
            <p:nvSpPr>
              <p:cNvPr id="2" name="TextBox 1">
                <a:extLst>
                  <a:ext uri="{FF2B5EF4-FFF2-40B4-BE49-F238E27FC236}">
                    <a16:creationId xmlns:a16="http://schemas.microsoft.com/office/drawing/2014/main" id="{A51F1269-CD07-12C0-BEC1-42CA2B052D71}"/>
                  </a:ext>
                </a:extLst>
              </p:cNvPr>
              <p:cNvSpPr txBox="1"/>
              <p:nvPr/>
            </p:nvSpPr>
            <p:spPr>
              <a:xfrm>
                <a:off x="1318570" y="2882588"/>
                <a:ext cx="479618" cy="230832"/>
              </a:xfrm>
              <a:prstGeom prst="rect">
                <a:avLst/>
              </a:prstGeom>
              <a:noFill/>
            </p:spPr>
            <p:txBody>
              <a:bodyPr wrap="none" rtlCol="0">
                <a:spAutoFit/>
              </a:bodyPr>
              <a:lstStyle/>
              <a:p>
                <a:r>
                  <a:rPr lang="en-US" sz="900" dirty="0"/>
                  <a:t>CCL3</a:t>
                </a:r>
              </a:p>
            </p:txBody>
          </p:sp>
          <p:sp>
            <p:nvSpPr>
              <p:cNvPr id="3" name="TextBox 2">
                <a:extLst>
                  <a:ext uri="{FF2B5EF4-FFF2-40B4-BE49-F238E27FC236}">
                    <a16:creationId xmlns:a16="http://schemas.microsoft.com/office/drawing/2014/main" id="{195B1370-6D22-6000-55DF-AAC5EE5A37AF}"/>
                  </a:ext>
                </a:extLst>
              </p:cNvPr>
              <p:cNvSpPr txBox="1"/>
              <p:nvPr/>
            </p:nvSpPr>
            <p:spPr>
              <a:xfrm>
                <a:off x="3105130" y="2881792"/>
                <a:ext cx="479618" cy="230832"/>
              </a:xfrm>
              <a:prstGeom prst="rect">
                <a:avLst/>
              </a:prstGeom>
              <a:noFill/>
            </p:spPr>
            <p:txBody>
              <a:bodyPr wrap="none" rtlCol="0">
                <a:spAutoFit/>
              </a:bodyPr>
              <a:lstStyle/>
              <a:p>
                <a:r>
                  <a:rPr lang="en-US" sz="900" dirty="0"/>
                  <a:t>CCL4</a:t>
                </a:r>
              </a:p>
            </p:txBody>
          </p:sp>
          <p:sp>
            <p:nvSpPr>
              <p:cNvPr id="4" name="TextBox 3">
                <a:extLst>
                  <a:ext uri="{FF2B5EF4-FFF2-40B4-BE49-F238E27FC236}">
                    <a16:creationId xmlns:a16="http://schemas.microsoft.com/office/drawing/2014/main" id="{A9BB6AB2-367D-51AE-5545-7117B4720550}"/>
                  </a:ext>
                </a:extLst>
              </p:cNvPr>
              <p:cNvSpPr txBox="1"/>
              <p:nvPr/>
            </p:nvSpPr>
            <p:spPr>
              <a:xfrm>
                <a:off x="4720855" y="2881792"/>
                <a:ext cx="530915" cy="230832"/>
              </a:xfrm>
              <a:prstGeom prst="rect">
                <a:avLst/>
              </a:prstGeom>
              <a:noFill/>
            </p:spPr>
            <p:txBody>
              <a:bodyPr wrap="none" rtlCol="0">
                <a:spAutoFit/>
              </a:bodyPr>
              <a:lstStyle/>
              <a:p>
                <a:r>
                  <a:rPr lang="en-US" sz="900" dirty="0"/>
                  <a:t>IFN-</a:t>
                </a:r>
                <a:r>
                  <a:rPr lang="el-GR" sz="900" dirty="0"/>
                  <a:t>λ1</a:t>
                </a:r>
                <a:endParaRPr lang="en-US" sz="900" dirty="0"/>
              </a:p>
            </p:txBody>
          </p:sp>
          <p:sp>
            <p:nvSpPr>
              <p:cNvPr id="5" name="Rectangle 4">
                <a:extLst>
                  <a:ext uri="{FF2B5EF4-FFF2-40B4-BE49-F238E27FC236}">
                    <a16:creationId xmlns:a16="http://schemas.microsoft.com/office/drawing/2014/main" id="{9F6103AA-BDAC-AAA0-948E-E5F76EF06EC0}"/>
                  </a:ext>
                </a:extLst>
              </p:cNvPr>
              <p:cNvSpPr/>
              <p:nvPr/>
            </p:nvSpPr>
            <p:spPr>
              <a:xfrm>
                <a:off x="733443" y="4863685"/>
                <a:ext cx="5068186" cy="3632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7D13A5-40D7-DA3E-241B-AB27FD04E135}"/>
                  </a:ext>
                </a:extLst>
              </p:cNvPr>
              <p:cNvSpPr txBox="1"/>
              <p:nvPr/>
            </p:nvSpPr>
            <p:spPr>
              <a:xfrm>
                <a:off x="1318570" y="4985442"/>
                <a:ext cx="447558" cy="230832"/>
              </a:xfrm>
              <a:prstGeom prst="rect">
                <a:avLst/>
              </a:prstGeom>
              <a:noFill/>
            </p:spPr>
            <p:txBody>
              <a:bodyPr wrap="none" rtlCol="0">
                <a:spAutoFit/>
              </a:bodyPr>
              <a:lstStyle/>
              <a:p>
                <a:r>
                  <a:rPr lang="en-US" sz="900" dirty="0"/>
                  <a:t>IL-15</a:t>
                </a:r>
              </a:p>
            </p:txBody>
          </p:sp>
          <p:sp>
            <p:nvSpPr>
              <p:cNvPr id="9" name="TextBox 8">
                <a:extLst>
                  <a:ext uri="{FF2B5EF4-FFF2-40B4-BE49-F238E27FC236}">
                    <a16:creationId xmlns:a16="http://schemas.microsoft.com/office/drawing/2014/main" id="{469D5B3E-9E85-101E-4D92-668795882C4C}"/>
                  </a:ext>
                </a:extLst>
              </p:cNvPr>
              <p:cNvSpPr txBox="1"/>
              <p:nvPr/>
            </p:nvSpPr>
            <p:spPr>
              <a:xfrm>
                <a:off x="3105130" y="4984646"/>
                <a:ext cx="583814" cy="230832"/>
              </a:xfrm>
              <a:prstGeom prst="rect">
                <a:avLst/>
              </a:prstGeom>
              <a:noFill/>
            </p:spPr>
            <p:txBody>
              <a:bodyPr wrap="none" rtlCol="0">
                <a:spAutoFit/>
              </a:bodyPr>
              <a:lstStyle/>
              <a:p>
                <a:r>
                  <a:rPr lang="en-US" sz="900" dirty="0"/>
                  <a:t>TGF-</a:t>
                </a:r>
                <a:r>
                  <a:rPr lang="el-GR" sz="900" dirty="0"/>
                  <a:t>β1</a:t>
                </a:r>
                <a:endParaRPr lang="en-US" sz="900" dirty="0"/>
              </a:p>
            </p:txBody>
          </p:sp>
          <p:sp>
            <p:nvSpPr>
              <p:cNvPr id="10" name="TextBox 9">
                <a:extLst>
                  <a:ext uri="{FF2B5EF4-FFF2-40B4-BE49-F238E27FC236}">
                    <a16:creationId xmlns:a16="http://schemas.microsoft.com/office/drawing/2014/main" id="{B72975F9-6CBE-D66F-D730-2B408B8491A0}"/>
                  </a:ext>
                </a:extLst>
              </p:cNvPr>
              <p:cNvSpPr txBox="1"/>
              <p:nvPr/>
            </p:nvSpPr>
            <p:spPr>
              <a:xfrm>
                <a:off x="4720855" y="4984646"/>
                <a:ext cx="684803" cy="230832"/>
              </a:xfrm>
              <a:prstGeom prst="rect">
                <a:avLst/>
              </a:prstGeom>
              <a:noFill/>
            </p:spPr>
            <p:txBody>
              <a:bodyPr wrap="none" rtlCol="0">
                <a:spAutoFit/>
              </a:bodyPr>
              <a:lstStyle/>
              <a:p>
                <a:r>
                  <a:rPr lang="en-US" sz="900" dirty="0"/>
                  <a:t>TNFSF14</a:t>
                </a:r>
              </a:p>
            </p:txBody>
          </p:sp>
          <p:sp>
            <p:nvSpPr>
              <p:cNvPr id="12" name="TextBox 11">
                <a:extLst>
                  <a:ext uri="{FF2B5EF4-FFF2-40B4-BE49-F238E27FC236}">
                    <a16:creationId xmlns:a16="http://schemas.microsoft.com/office/drawing/2014/main" id="{8BC20F47-2186-AD4D-0344-72847CBA326A}"/>
                  </a:ext>
                </a:extLst>
              </p:cNvPr>
              <p:cNvSpPr txBox="1"/>
              <p:nvPr/>
            </p:nvSpPr>
            <p:spPr>
              <a:xfrm rot="16200000">
                <a:off x="8236" y="4852247"/>
                <a:ext cx="704039" cy="230832"/>
              </a:xfrm>
              <a:prstGeom prst="rect">
                <a:avLst/>
              </a:prstGeom>
              <a:noFill/>
            </p:spPr>
            <p:txBody>
              <a:bodyPr wrap="none" rtlCol="0">
                <a:spAutoFit/>
              </a:bodyPr>
              <a:lstStyle/>
              <a:p>
                <a:r>
                  <a:rPr lang="en-US" sz="900" dirty="0"/>
                  <a:t>NPX Final</a:t>
                </a:r>
              </a:p>
            </p:txBody>
          </p:sp>
          <p:grpSp>
            <p:nvGrpSpPr>
              <p:cNvPr id="826" name="Group 825">
                <a:extLst>
                  <a:ext uri="{FF2B5EF4-FFF2-40B4-BE49-F238E27FC236}">
                    <a16:creationId xmlns:a16="http://schemas.microsoft.com/office/drawing/2014/main" id="{ED3CFD81-EB5C-0823-6BED-57384F2D245F}"/>
                  </a:ext>
                </a:extLst>
              </p:cNvPr>
              <p:cNvGrpSpPr/>
              <p:nvPr/>
            </p:nvGrpSpPr>
            <p:grpSpPr>
              <a:xfrm>
                <a:off x="364300" y="3038345"/>
                <a:ext cx="344974" cy="1556344"/>
                <a:chOff x="364300" y="3038345"/>
                <a:chExt cx="344974" cy="1556344"/>
              </a:xfrm>
            </p:grpSpPr>
            <p:sp>
              <p:nvSpPr>
                <p:cNvPr id="789" name="TextBox 788">
                  <a:extLst>
                    <a:ext uri="{FF2B5EF4-FFF2-40B4-BE49-F238E27FC236}">
                      <a16:creationId xmlns:a16="http://schemas.microsoft.com/office/drawing/2014/main" id="{21F8FB53-F9D7-0EAD-CD2A-1D4CA892705B}"/>
                    </a:ext>
                  </a:extLst>
                </p:cNvPr>
                <p:cNvSpPr txBox="1"/>
                <p:nvPr/>
              </p:nvSpPr>
              <p:spPr>
                <a:xfrm>
                  <a:off x="364300" y="3369722"/>
                  <a:ext cx="344970" cy="230832"/>
                </a:xfrm>
                <a:prstGeom prst="rect">
                  <a:avLst/>
                </a:prstGeom>
                <a:noFill/>
              </p:spPr>
              <p:txBody>
                <a:bodyPr wrap="none" rtlCol="0">
                  <a:spAutoFit/>
                </a:bodyPr>
                <a:lstStyle/>
                <a:p>
                  <a:r>
                    <a:rPr lang="en-US" sz="900" dirty="0"/>
                    <a:t>1.5</a:t>
                  </a:r>
                </a:p>
              </p:txBody>
            </p:sp>
            <p:sp>
              <p:nvSpPr>
                <p:cNvPr id="790" name="TextBox 789">
                  <a:extLst>
                    <a:ext uri="{FF2B5EF4-FFF2-40B4-BE49-F238E27FC236}">
                      <a16:creationId xmlns:a16="http://schemas.microsoft.com/office/drawing/2014/main" id="{CFC45C6C-2F8B-20B9-0109-89840CFF3A85}"/>
                    </a:ext>
                  </a:extLst>
                </p:cNvPr>
                <p:cNvSpPr txBox="1"/>
                <p:nvPr/>
              </p:nvSpPr>
              <p:spPr>
                <a:xfrm>
                  <a:off x="364300" y="3701100"/>
                  <a:ext cx="344970" cy="230832"/>
                </a:xfrm>
                <a:prstGeom prst="rect">
                  <a:avLst/>
                </a:prstGeom>
                <a:noFill/>
              </p:spPr>
              <p:txBody>
                <a:bodyPr wrap="none" rtlCol="0">
                  <a:spAutoFit/>
                </a:bodyPr>
                <a:lstStyle/>
                <a:p>
                  <a:r>
                    <a:rPr lang="en-US" sz="900" dirty="0"/>
                    <a:t>1.0</a:t>
                  </a:r>
                </a:p>
              </p:txBody>
            </p:sp>
            <p:sp>
              <p:nvSpPr>
                <p:cNvPr id="791" name="TextBox 790">
                  <a:extLst>
                    <a:ext uri="{FF2B5EF4-FFF2-40B4-BE49-F238E27FC236}">
                      <a16:creationId xmlns:a16="http://schemas.microsoft.com/office/drawing/2014/main" id="{C61F5F0B-6075-D662-D3F9-C61E4045AF00}"/>
                    </a:ext>
                  </a:extLst>
                </p:cNvPr>
                <p:cNvSpPr txBox="1"/>
                <p:nvPr/>
              </p:nvSpPr>
              <p:spPr>
                <a:xfrm>
                  <a:off x="364300" y="4032477"/>
                  <a:ext cx="344970" cy="230832"/>
                </a:xfrm>
                <a:prstGeom prst="rect">
                  <a:avLst/>
                </a:prstGeom>
                <a:noFill/>
              </p:spPr>
              <p:txBody>
                <a:bodyPr wrap="none" rtlCol="0">
                  <a:spAutoFit/>
                </a:bodyPr>
                <a:lstStyle/>
                <a:p>
                  <a:r>
                    <a:rPr lang="en-US" sz="900" dirty="0"/>
                    <a:t>0.5</a:t>
                  </a:r>
                </a:p>
              </p:txBody>
            </p:sp>
            <p:sp>
              <p:nvSpPr>
                <p:cNvPr id="792" name="TextBox 791">
                  <a:extLst>
                    <a:ext uri="{FF2B5EF4-FFF2-40B4-BE49-F238E27FC236}">
                      <a16:creationId xmlns:a16="http://schemas.microsoft.com/office/drawing/2014/main" id="{E26E471B-D6AF-9DD9-93BB-772F954286EA}"/>
                    </a:ext>
                  </a:extLst>
                </p:cNvPr>
                <p:cNvSpPr txBox="1"/>
                <p:nvPr/>
              </p:nvSpPr>
              <p:spPr>
                <a:xfrm>
                  <a:off x="364300" y="4363857"/>
                  <a:ext cx="344970" cy="230832"/>
                </a:xfrm>
                <a:prstGeom prst="rect">
                  <a:avLst/>
                </a:prstGeom>
                <a:noFill/>
              </p:spPr>
              <p:txBody>
                <a:bodyPr wrap="none" rtlCol="0">
                  <a:spAutoFit/>
                </a:bodyPr>
                <a:lstStyle/>
                <a:p>
                  <a:r>
                    <a:rPr lang="en-US" sz="900" dirty="0"/>
                    <a:t>0.0</a:t>
                  </a:r>
                </a:p>
              </p:txBody>
            </p:sp>
            <p:sp>
              <p:nvSpPr>
                <p:cNvPr id="785" name="TextBox 784">
                  <a:extLst>
                    <a:ext uri="{FF2B5EF4-FFF2-40B4-BE49-F238E27FC236}">
                      <a16:creationId xmlns:a16="http://schemas.microsoft.com/office/drawing/2014/main" id="{B3B4CA8A-2C56-4B8A-B653-2282B16D07AB}"/>
                    </a:ext>
                  </a:extLst>
                </p:cNvPr>
                <p:cNvSpPr txBox="1"/>
                <p:nvPr/>
              </p:nvSpPr>
              <p:spPr>
                <a:xfrm>
                  <a:off x="364302" y="3038345"/>
                  <a:ext cx="344972" cy="230832"/>
                </a:xfrm>
                <a:prstGeom prst="rect">
                  <a:avLst/>
                </a:prstGeom>
                <a:noFill/>
              </p:spPr>
              <p:txBody>
                <a:bodyPr wrap="none" rtlCol="0">
                  <a:spAutoFit/>
                </a:bodyPr>
                <a:lstStyle/>
                <a:p>
                  <a:r>
                    <a:rPr lang="en-US" sz="900" dirty="0"/>
                    <a:t>2.0</a:t>
                  </a:r>
                </a:p>
              </p:txBody>
            </p:sp>
          </p:grpSp>
          <p:sp>
            <p:nvSpPr>
              <p:cNvPr id="802" name="TextBox 801">
                <a:extLst>
                  <a:ext uri="{FF2B5EF4-FFF2-40B4-BE49-F238E27FC236}">
                    <a16:creationId xmlns:a16="http://schemas.microsoft.com/office/drawing/2014/main" id="{11B89451-2F93-1D9A-4A96-F9248E1609A2}"/>
                  </a:ext>
                </a:extLst>
              </p:cNvPr>
              <p:cNvSpPr txBox="1"/>
              <p:nvPr/>
            </p:nvSpPr>
            <p:spPr>
              <a:xfrm>
                <a:off x="353903" y="5459854"/>
                <a:ext cx="344966" cy="230832"/>
              </a:xfrm>
              <a:prstGeom prst="rect">
                <a:avLst/>
              </a:prstGeom>
              <a:noFill/>
            </p:spPr>
            <p:txBody>
              <a:bodyPr wrap="none" rtlCol="0">
                <a:spAutoFit/>
              </a:bodyPr>
              <a:lstStyle/>
              <a:p>
                <a:r>
                  <a:rPr lang="en-US" sz="900" dirty="0"/>
                  <a:t>1.0</a:t>
                </a:r>
              </a:p>
            </p:txBody>
          </p:sp>
          <p:sp>
            <p:nvSpPr>
              <p:cNvPr id="803" name="TextBox 802">
                <a:extLst>
                  <a:ext uri="{FF2B5EF4-FFF2-40B4-BE49-F238E27FC236}">
                    <a16:creationId xmlns:a16="http://schemas.microsoft.com/office/drawing/2014/main" id="{AC5771C9-9AEE-B56C-F806-CB802BF8872C}"/>
                  </a:ext>
                </a:extLst>
              </p:cNvPr>
              <p:cNvSpPr txBox="1"/>
              <p:nvPr/>
            </p:nvSpPr>
            <p:spPr>
              <a:xfrm>
                <a:off x="353903" y="6032655"/>
                <a:ext cx="344966" cy="230832"/>
              </a:xfrm>
              <a:prstGeom prst="rect">
                <a:avLst/>
              </a:prstGeom>
              <a:noFill/>
            </p:spPr>
            <p:txBody>
              <a:bodyPr wrap="none" rtlCol="0">
                <a:spAutoFit/>
              </a:bodyPr>
              <a:lstStyle/>
              <a:p>
                <a:r>
                  <a:rPr lang="en-US" sz="900" dirty="0"/>
                  <a:t>0.5</a:t>
                </a:r>
              </a:p>
            </p:txBody>
          </p:sp>
          <p:sp>
            <p:nvSpPr>
              <p:cNvPr id="804" name="TextBox 803">
                <a:extLst>
                  <a:ext uri="{FF2B5EF4-FFF2-40B4-BE49-F238E27FC236}">
                    <a16:creationId xmlns:a16="http://schemas.microsoft.com/office/drawing/2014/main" id="{2926CD3E-8C04-C0F1-080D-682EA8648B8A}"/>
                  </a:ext>
                </a:extLst>
              </p:cNvPr>
              <p:cNvSpPr txBox="1"/>
              <p:nvPr/>
            </p:nvSpPr>
            <p:spPr>
              <a:xfrm>
                <a:off x="353903" y="6605456"/>
                <a:ext cx="344966" cy="230832"/>
              </a:xfrm>
              <a:prstGeom prst="rect">
                <a:avLst/>
              </a:prstGeom>
              <a:noFill/>
            </p:spPr>
            <p:txBody>
              <a:bodyPr wrap="none" rtlCol="0">
                <a:spAutoFit/>
              </a:bodyPr>
              <a:lstStyle/>
              <a:p>
                <a:r>
                  <a:rPr lang="en-US" sz="900" dirty="0"/>
                  <a:t>0.0</a:t>
                </a:r>
              </a:p>
            </p:txBody>
          </p:sp>
          <p:sp>
            <p:nvSpPr>
              <p:cNvPr id="805" name="Rectangle 804">
                <a:extLst>
                  <a:ext uri="{FF2B5EF4-FFF2-40B4-BE49-F238E27FC236}">
                    <a16:creationId xmlns:a16="http://schemas.microsoft.com/office/drawing/2014/main" id="{7A9828F4-1FD9-8717-D7CA-468B4B383F83}"/>
                  </a:ext>
                </a:extLst>
              </p:cNvPr>
              <p:cNvSpPr/>
              <p:nvPr/>
            </p:nvSpPr>
            <p:spPr>
              <a:xfrm rot="5400000">
                <a:off x="2290384" y="4950968"/>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6" name="Rectangle 805">
                <a:extLst>
                  <a:ext uri="{FF2B5EF4-FFF2-40B4-BE49-F238E27FC236}">
                    <a16:creationId xmlns:a16="http://schemas.microsoft.com/office/drawing/2014/main" id="{F512C056-F893-E07A-B2DC-5001895EE627}"/>
                  </a:ext>
                </a:extLst>
              </p:cNvPr>
              <p:cNvSpPr/>
              <p:nvPr/>
            </p:nvSpPr>
            <p:spPr>
              <a:xfrm rot="5400000">
                <a:off x="549969" y="4876096"/>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7" name="TextBox 806">
                <a:extLst>
                  <a:ext uri="{FF2B5EF4-FFF2-40B4-BE49-F238E27FC236}">
                    <a16:creationId xmlns:a16="http://schemas.microsoft.com/office/drawing/2014/main" id="{B4D3A73D-271A-CA60-AF75-589D5E0FDD27}"/>
                  </a:ext>
                </a:extLst>
              </p:cNvPr>
              <p:cNvSpPr txBox="1"/>
              <p:nvPr/>
            </p:nvSpPr>
            <p:spPr>
              <a:xfrm>
                <a:off x="2260431" y="3587415"/>
                <a:ext cx="248786" cy="230832"/>
              </a:xfrm>
              <a:prstGeom prst="rect">
                <a:avLst/>
              </a:prstGeom>
              <a:noFill/>
            </p:spPr>
            <p:txBody>
              <a:bodyPr wrap="none" rtlCol="0">
                <a:spAutoFit/>
              </a:bodyPr>
              <a:lstStyle/>
              <a:p>
                <a:r>
                  <a:rPr lang="en-US" sz="900" dirty="0"/>
                  <a:t>2</a:t>
                </a:r>
              </a:p>
            </p:txBody>
          </p:sp>
          <p:sp>
            <p:nvSpPr>
              <p:cNvPr id="808" name="TextBox 807">
                <a:extLst>
                  <a:ext uri="{FF2B5EF4-FFF2-40B4-BE49-F238E27FC236}">
                    <a16:creationId xmlns:a16="http://schemas.microsoft.com/office/drawing/2014/main" id="{5ABD8F55-C11D-76EF-8170-0323BC14F862}"/>
                  </a:ext>
                </a:extLst>
              </p:cNvPr>
              <p:cNvSpPr txBox="1"/>
              <p:nvPr/>
            </p:nvSpPr>
            <p:spPr>
              <a:xfrm>
                <a:off x="2260431" y="3920222"/>
                <a:ext cx="248786" cy="230832"/>
              </a:xfrm>
              <a:prstGeom prst="rect">
                <a:avLst/>
              </a:prstGeom>
              <a:noFill/>
            </p:spPr>
            <p:txBody>
              <a:bodyPr wrap="none" rtlCol="0">
                <a:spAutoFit/>
              </a:bodyPr>
              <a:lstStyle/>
              <a:p>
                <a:r>
                  <a:rPr lang="en-US" sz="900" dirty="0"/>
                  <a:t>1</a:t>
                </a:r>
              </a:p>
            </p:txBody>
          </p:sp>
          <p:sp>
            <p:nvSpPr>
              <p:cNvPr id="809" name="TextBox 808">
                <a:extLst>
                  <a:ext uri="{FF2B5EF4-FFF2-40B4-BE49-F238E27FC236}">
                    <a16:creationId xmlns:a16="http://schemas.microsoft.com/office/drawing/2014/main" id="{F7179C90-18B4-156C-20A5-F3BE541344E3}"/>
                  </a:ext>
                </a:extLst>
              </p:cNvPr>
              <p:cNvSpPr txBox="1"/>
              <p:nvPr/>
            </p:nvSpPr>
            <p:spPr>
              <a:xfrm>
                <a:off x="2260431" y="4253028"/>
                <a:ext cx="248786" cy="230832"/>
              </a:xfrm>
              <a:prstGeom prst="rect">
                <a:avLst/>
              </a:prstGeom>
              <a:noFill/>
            </p:spPr>
            <p:txBody>
              <a:bodyPr wrap="none" rtlCol="0">
                <a:spAutoFit/>
              </a:bodyPr>
              <a:lstStyle/>
              <a:p>
                <a:r>
                  <a:rPr lang="en-US" sz="900" dirty="0"/>
                  <a:t>0</a:t>
                </a:r>
              </a:p>
            </p:txBody>
          </p:sp>
          <p:sp>
            <p:nvSpPr>
              <p:cNvPr id="810" name="TextBox 809">
                <a:extLst>
                  <a:ext uri="{FF2B5EF4-FFF2-40B4-BE49-F238E27FC236}">
                    <a16:creationId xmlns:a16="http://schemas.microsoft.com/office/drawing/2014/main" id="{F5435979-434C-567E-2128-8D7C030A1EA2}"/>
                  </a:ext>
                </a:extLst>
              </p:cNvPr>
              <p:cNvSpPr txBox="1"/>
              <p:nvPr/>
            </p:nvSpPr>
            <p:spPr>
              <a:xfrm>
                <a:off x="2221958" y="4585835"/>
                <a:ext cx="287258" cy="230832"/>
              </a:xfrm>
              <a:prstGeom prst="rect">
                <a:avLst/>
              </a:prstGeom>
              <a:noFill/>
            </p:spPr>
            <p:txBody>
              <a:bodyPr wrap="none" rtlCol="0">
                <a:spAutoFit/>
              </a:bodyPr>
              <a:lstStyle/>
              <a:p>
                <a:r>
                  <a:rPr lang="en-US" sz="900" dirty="0"/>
                  <a:t>-1</a:t>
                </a:r>
              </a:p>
            </p:txBody>
          </p:sp>
          <p:sp>
            <p:nvSpPr>
              <p:cNvPr id="811" name="TextBox 810">
                <a:extLst>
                  <a:ext uri="{FF2B5EF4-FFF2-40B4-BE49-F238E27FC236}">
                    <a16:creationId xmlns:a16="http://schemas.microsoft.com/office/drawing/2014/main" id="{5C72A15D-CE23-7462-2416-2761271C3587}"/>
                  </a:ext>
                </a:extLst>
              </p:cNvPr>
              <p:cNvSpPr txBox="1"/>
              <p:nvPr/>
            </p:nvSpPr>
            <p:spPr>
              <a:xfrm>
                <a:off x="2260431" y="3254608"/>
                <a:ext cx="248786" cy="230832"/>
              </a:xfrm>
              <a:prstGeom prst="rect">
                <a:avLst/>
              </a:prstGeom>
              <a:noFill/>
            </p:spPr>
            <p:txBody>
              <a:bodyPr wrap="none" rtlCol="0">
                <a:spAutoFit/>
              </a:bodyPr>
              <a:lstStyle/>
              <a:p>
                <a:r>
                  <a:rPr lang="en-US" sz="900" dirty="0"/>
                  <a:t>3</a:t>
                </a:r>
              </a:p>
            </p:txBody>
          </p:sp>
          <p:sp>
            <p:nvSpPr>
              <p:cNvPr id="812" name="TextBox 811">
                <a:extLst>
                  <a:ext uri="{FF2B5EF4-FFF2-40B4-BE49-F238E27FC236}">
                    <a16:creationId xmlns:a16="http://schemas.microsoft.com/office/drawing/2014/main" id="{65B7280B-3EC4-E092-3067-9E611CB9F84F}"/>
                  </a:ext>
                </a:extLst>
              </p:cNvPr>
              <p:cNvSpPr txBox="1"/>
              <p:nvPr/>
            </p:nvSpPr>
            <p:spPr>
              <a:xfrm>
                <a:off x="2144961" y="5331578"/>
                <a:ext cx="344966" cy="230832"/>
              </a:xfrm>
              <a:prstGeom prst="rect">
                <a:avLst/>
              </a:prstGeom>
              <a:noFill/>
            </p:spPr>
            <p:txBody>
              <a:bodyPr wrap="none" rtlCol="0">
                <a:spAutoFit/>
              </a:bodyPr>
              <a:lstStyle/>
              <a:p>
                <a:r>
                  <a:rPr lang="en-US" sz="900" dirty="0"/>
                  <a:t>1.5</a:t>
                </a:r>
              </a:p>
            </p:txBody>
          </p:sp>
          <p:sp>
            <p:nvSpPr>
              <p:cNvPr id="813" name="TextBox 812">
                <a:extLst>
                  <a:ext uri="{FF2B5EF4-FFF2-40B4-BE49-F238E27FC236}">
                    <a16:creationId xmlns:a16="http://schemas.microsoft.com/office/drawing/2014/main" id="{8344151A-EAD8-2CA6-B2DC-7C98DBFF3AFC}"/>
                  </a:ext>
                </a:extLst>
              </p:cNvPr>
              <p:cNvSpPr txBox="1"/>
              <p:nvPr/>
            </p:nvSpPr>
            <p:spPr>
              <a:xfrm>
                <a:off x="2144961" y="5755357"/>
                <a:ext cx="344966" cy="230832"/>
              </a:xfrm>
              <a:prstGeom prst="rect">
                <a:avLst/>
              </a:prstGeom>
              <a:noFill/>
            </p:spPr>
            <p:txBody>
              <a:bodyPr wrap="none" rtlCol="0">
                <a:spAutoFit/>
              </a:bodyPr>
              <a:lstStyle/>
              <a:p>
                <a:r>
                  <a:rPr lang="en-US" sz="900" dirty="0"/>
                  <a:t>1.0</a:t>
                </a:r>
              </a:p>
            </p:txBody>
          </p:sp>
          <p:sp>
            <p:nvSpPr>
              <p:cNvPr id="814" name="TextBox 813">
                <a:extLst>
                  <a:ext uri="{FF2B5EF4-FFF2-40B4-BE49-F238E27FC236}">
                    <a16:creationId xmlns:a16="http://schemas.microsoft.com/office/drawing/2014/main" id="{036DF3FF-BBE8-8EE4-65DA-8CD4C259D173}"/>
                  </a:ext>
                </a:extLst>
              </p:cNvPr>
              <p:cNvSpPr txBox="1"/>
              <p:nvPr/>
            </p:nvSpPr>
            <p:spPr>
              <a:xfrm>
                <a:off x="2144961" y="6179137"/>
                <a:ext cx="344966" cy="230832"/>
              </a:xfrm>
              <a:prstGeom prst="rect">
                <a:avLst/>
              </a:prstGeom>
              <a:noFill/>
            </p:spPr>
            <p:txBody>
              <a:bodyPr wrap="none" rtlCol="0">
                <a:spAutoFit/>
              </a:bodyPr>
              <a:lstStyle/>
              <a:p>
                <a:r>
                  <a:rPr lang="en-US" sz="900" dirty="0"/>
                  <a:t>0.5</a:t>
                </a:r>
              </a:p>
            </p:txBody>
          </p:sp>
          <p:sp>
            <p:nvSpPr>
              <p:cNvPr id="815" name="TextBox 814">
                <a:extLst>
                  <a:ext uri="{FF2B5EF4-FFF2-40B4-BE49-F238E27FC236}">
                    <a16:creationId xmlns:a16="http://schemas.microsoft.com/office/drawing/2014/main" id="{05C705EE-8872-28FA-5155-ACE92B2EC3CB}"/>
                  </a:ext>
                </a:extLst>
              </p:cNvPr>
              <p:cNvSpPr txBox="1"/>
              <p:nvPr/>
            </p:nvSpPr>
            <p:spPr>
              <a:xfrm>
                <a:off x="2144961" y="6602915"/>
                <a:ext cx="344966" cy="230832"/>
              </a:xfrm>
              <a:prstGeom prst="rect">
                <a:avLst/>
              </a:prstGeom>
              <a:noFill/>
            </p:spPr>
            <p:txBody>
              <a:bodyPr wrap="none" rtlCol="0">
                <a:spAutoFit/>
              </a:bodyPr>
              <a:lstStyle/>
              <a:p>
                <a:r>
                  <a:rPr lang="en-US" sz="900" dirty="0"/>
                  <a:t>0.0</a:t>
                </a:r>
              </a:p>
            </p:txBody>
          </p:sp>
          <p:sp>
            <p:nvSpPr>
              <p:cNvPr id="818" name="TextBox 817">
                <a:extLst>
                  <a:ext uri="{FF2B5EF4-FFF2-40B4-BE49-F238E27FC236}">
                    <a16:creationId xmlns:a16="http://schemas.microsoft.com/office/drawing/2014/main" id="{A771312E-4F8E-6257-23E3-95DC8C56046C}"/>
                  </a:ext>
                </a:extLst>
              </p:cNvPr>
              <p:cNvSpPr txBox="1"/>
              <p:nvPr/>
            </p:nvSpPr>
            <p:spPr>
              <a:xfrm>
                <a:off x="4013359" y="3670417"/>
                <a:ext cx="248786" cy="230832"/>
              </a:xfrm>
              <a:prstGeom prst="rect">
                <a:avLst/>
              </a:prstGeom>
              <a:noFill/>
            </p:spPr>
            <p:txBody>
              <a:bodyPr wrap="none" rtlCol="0">
                <a:spAutoFit/>
              </a:bodyPr>
              <a:lstStyle/>
              <a:p>
                <a:r>
                  <a:rPr lang="en-US" sz="900" dirty="0"/>
                  <a:t>0</a:t>
                </a:r>
              </a:p>
            </p:txBody>
          </p:sp>
          <p:sp>
            <p:nvSpPr>
              <p:cNvPr id="819" name="TextBox 818">
                <a:extLst>
                  <a:ext uri="{FF2B5EF4-FFF2-40B4-BE49-F238E27FC236}">
                    <a16:creationId xmlns:a16="http://schemas.microsoft.com/office/drawing/2014/main" id="{6F6397F1-6D8F-8D86-4C30-CEAFE0EDD3C8}"/>
                  </a:ext>
                </a:extLst>
              </p:cNvPr>
              <p:cNvSpPr txBox="1"/>
              <p:nvPr/>
            </p:nvSpPr>
            <p:spPr>
              <a:xfrm>
                <a:off x="3974886" y="4116065"/>
                <a:ext cx="287258" cy="230832"/>
              </a:xfrm>
              <a:prstGeom prst="rect">
                <a:avLst/>
              </a:prstGeom>
              <a:noFill/>
            </p:spPr>
            <p:txBody>
              <a:bodyPr wrap="none" rtlCol="0">
                <a:spAutoFit/>
              </a:bodyPr>
              <a:lstStyle/>
              <a:p>
                <a:r>
                  <a:rPr lang="en-US" sz="900" dirty="0"/>
                  <a:t>-1</a:t>
                </a:r>
              </a:p>
            </p:txBody>
          </p:sp>
          <p:sp>
            <p:nvSpPr>
              <p:cNvPr id="821" name="TextBox 820">
                <a:extLst>
                  <a:ext uri="{FF2B5EF4-FFF2-40B4-BE49-F238E27FC236}">
                    <a16:creationId xmlns:a16="http://schemas.microsoft.com/office/drawing/2014/main" id="{929E535B-ABA7-4766-7F50-07D379145AB2}"/>
                  </a:ext>
                </a:extLst>
              </p:cNvPr>
              <p:cNvSpPr txBox="1"/>
              <p:nvPr/>
            </p:nvSpPr>
            <p:spPr>
              <a:xfrm>
                <a:off x="3974886" y="4561712"/>
                <a:ext cx="287258" cy="230832"/>
              </a:xfrm>
              <a:prstGeom prst="rect">
                <a:avLst/>
              </a:prstGeom>
              <a:noFill/>
            </p:spPr>
            <p:txBody>
              <a:bodyPr wrap="none" rtlCol="0">
                <a:spAutoFit/>
              </a:bodyPr>
              <a:lstStyle/>
              <a:p>
                <a:r>
                  <a:rPr lang="en-US" sz="900" dirty="0"/>
                  <a:t>-2</a:t>
                </a:r>
              </a:p>
            </p:txBody>
          </p:sp>
          <p:sp>
            <p:nvSpPr>
              <p:cNvPr id="822" name="TextBox 821">
                <a:extLst>
                  <a:ext uri="{FF2B5EF4-FFF2-40B4-BE49-F238E27FC236}">
                    <a16:creationId xmlns:a16="http://schemas.microsoft.com/office/drawing/2014/main" id="{FF3BE1C6-9147-BD3A-82AF-0CA816C7C28F}"/>
                  </a:ext>
                </a:extLst>
              </p:cNvPr>
              <p:cNvSpPr txBox="1"/>
              <p:nvPr/>
            </p:nvSpPr>
            <p:spPr>
              <a:xfrm>
                <a:off x="4013359" y="3224769"/>
                <a:ext cx="248786" cy="230832"/>
              </a:xfrm>
              <a:prstGeom prst="rect">
                <a:avLst/>
              </a:prstGeom>
              <a:noFill/>
            </p:spPr>
            <p:txBody>
              <a:bodyPr wrap="none" rtlCol="0">
                <a:spAutoFit/>
              </a:bodyPr>
              <a:lstStyle/>
              <a:p>
                <a:r>
                  <a:rPr lang="en-US" sz="900" dirty="0"/>
                  <a:t>1</a:t>
                </a:r>
              </a:p>
            </p:txBody>
          </p:sp>
          <p:sp>
            <p:nvSpPr>
              <p:cNvPr id="823" name="TextBox 822">
                <a:extLst>
                  <a:ext uri="{FF2B5EF4-FFF2-40B4-BE49-F238E27FC236}">
                    <a16:creationId xmlns:a16="http://schemas.microsoft.com/office/drawing/2014/main" id="{3DD7C3F6-7FC7-E438-385D-FB8BF393E973}"/>
                  </a:ext>
                </a:extLst>
              </p:cNvPr>
              <p:cNvSpPr txBox="1"/>
              <p:nvPr/>
            </p:nvSpPr>
            <p:spPr>
              <a:xfrm>
                <a:off x="4017801" y="5229784"/>
                <a:ext cx="248786" cy="230832"/>
              </a:xfrm>
              <a:prstGeom prst="rect">
                <a:avLst/>
              </a:prstGeom>
              <a:noFill/>
            </p:spPr>
            <p:txBody>
              <a:bodyPr wrap="none" rtlCol="0">
                <a:spAutoFit/>
              </a:bodyPr>
              <a:lstStyle/>
              <a:p>
                <a:r>
                  <a:rPr lang="en-US" sz="900" dirty="0"/>
                  <a:t>2</a:t>
                </a:r>
              </a:p>
            </p:txBody>
          </p:sp>
          <p:sp>
            <p:nvSpPr>
              <p:cNvPr id="824" name="TextBox 823">
                <a:extLst>
                  <a:ext uri="{FF2B5EF4-FFF2-40B4-BE49-F238E27FC236}">
                    <a16:creationId xmlns:a16="http://schemas.microsoft.com/office/drawing/2014/main" id="{DF7DE113-444C-E806-D69A-06B7C1DC8625}"/>
                  </a:ext>
                </a:extLst>
              </p:cNvPr>
              <p:cNvSpPr txBox="1"/>
              <p:nvPr/>
            </p:nvSpPr>
            <p:spPr>
              <a:xfrm>
                <a:off x="4017801" y="5756434"/>
                <a:ext cx="248786" cy="230832"/>
              </a:xfrm>
              <a:prstGeom prst="rect">
                <a:avLst/>
              </a:prstGeom>
              <a:noFill/>
            </p:spPr>
            <p:txBody>
              <a:bodyPr wrap="none" rtlCol="0">
                <a:spAutoFit/>
              </a:bodyPr>
              <a:lstStyle/>
              <a:p>
                <a:r>
                  <a:rPr lang="en-US" sz="900" dirty="0"/>
                  <a:t>1</a:t>
                </a:r>
              </a:p>
            </p:txBody>
          </p:sp>
          <p:sp>
            <p:nvSpPr>
              <p:cNvPr id="825" name="TextBox 824">
                <a:extLst>
                  <a:ext uri="{FF2B5EF4-FFF2-40B4-BE49-F238E27FC236}">
                    <a16:creationId xmlns:a16="http://schemas.microsoft.com/office/drawing/2014/main" id="{24B60B82-915B-CC11-7062-13E610072C6E}"/>
                  </a:ext>
                </a:extLst>
              </p:cNvPr>
              <p:cNvSpPr txBox="1"/>
              <p:nvPr/>
            </p:nvSpPr>
            <p:spPr>
              <a:xfrm>
                <a:off x="4017801" y="6283083"/>
                <a:ext cx="248786" cy="230832"/>
              </a:xfrm>
              <a:prstGeom prst="rect">
                <a:avLst/>
              </a:prstGeom>
              <a:noFill/>
            </p:spPr>
            <p:txBody>
              <a:bodyPr wrap="none" rtlCol="0">
                <a:spAutoFit/>
              </a:bodyPr>
              <a:lstStyle/>
              <a:p>
                <a:r>
                  <a:rPr lang="en-US" sz="900" dirty="0"/>
                  <a:t>0</a:t>
                </a:r>
              </a:p>
            </p:txBody>
          </p:sp>
        </p:grpSp>
      </p:grpSp>
      <p:sp>
        <p:nvSpPr>
          <p:cNvPr id="853" name="TextBox 852">
            <a:extLst>
              <a:ext uri="{FF2B5EF4-FFF2-40B4-BE49-F238E27FC236}">
                <a16:creationId xmlns:a16="http://schemas.microsoft.com/office/drawing/2014/main" id="{A54EAEF5-DF78-5B31-0FF4-D823A09E91B8}"/>
              </a:ext>
            </a:extLst>
          </p:cNvPr>
          <p:cNvSpPr txBox="1"/>
          <p:nvPr/>
        </p:nvSpPr>
        <p:spPr>
          <a:xfrm>
            <a:off x="3369270" y="3722222"/>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2" name="Group 41">
            <a:extLst>
              <a:ext uri="{FF2B5EF4-FFF2-40B4-BE49-F238E27FC236}">
                <a16:creationId xmlns:a16="http://schemas.microsoft.com/office/drawing/2014/main" id="{B11F0D8C-F5EE-6A02-5B9E-A5E5404AA9BE}"/>
              </a:ext>
            </a:extLst>
          </p:cNvPr>
          <p:cNvGrpSpPr/>
          <p:nvPr/>
        </p:nvGrpSpPr>
        <p:grpSpPr>
          <a:xfrm>
            <a:off x="214771" y="2825973"/>
            <a:ext cx="2856046" cy="5352005"/>
            <a:chOff x="330521" y="3033468"/>
            <a:chExt cx="2856046" cy="5352005"/>
          </a:xfrm>
        </p:grpSpPr>
        <p:sp>
          <p:nvSpPr>
            <p:cNvPr id="45" name="TextBox 44">
              <a:extLst>
                <a:ext uri="{FF2B5EF4-FFF2-40B4-BE49-F238E27FC236}">
                  <a16:creationId xmlns:a16="http://schemas.microsoft.com/office/drawing/2014/main" id="{E956B35D-1203-A10B-9C68-7310F6E68675}"/>
                </a:ext>
              </a:extLst>
            </p:cNvPr>
            <p:cNvSpPr txBox="1"/>
            <p:nvPr/>
          </p:nvSpPr>
          <p:spPr>
            <a:xfrm rot="18919229">
              <a:off x="558553" y="8112152"/>
              <a:ext cx="691215" cy="230832"/>
            </a:xfrm>
            <a:prstGeom prst="rect">
              <a:avLst/>
            </a:prstGeom>
            <a:noFill/>
          </p:spPr>
          <p:txBody>
            <a:bodyPr wrap="none" rtlCol="0">
              <a:spAutoFit/>
            </a:bodyPr>
            <a:lstStyle/>
            <a:p>
              <a:r>
                <a:rPr lang="en-US" sz="900" dirty="0"/>
                <a:t>CD8 TEM</a:t>
              </a:r>
            </a:p>
          </p:txBody>
        </p:sp>
        <p:sp>
          <p:nvSpPr>
            <p:cNvPr id="46" name="TextBox 45">
              <a:extLst>
                <a:ext uri="{FF2B5EF4-FFF2-40B4-BE49-F238E27FC236}">
                  <a16:creationId xmlns:a16="http://schemas.microsoft.com/office/drawing/2014/main" id="{02B00776-46CA-D6EF-20B1-E2D5565550CA}"/>
                </a:ext>
              </a:extLst>
            </p:cNvPr>
            <p:cNvSpPr txBox="1"/>
            <p:nvPr/>
          </p:nvSpPr>
          <p:spPr>
            <a:xfrm rot="18919229">
              <a:off x="861839" y="8064317"/>
              <a:ext cx="550151" cy="230832"/>
            </a:xfrm>
            <a:prstGeom prst="rect">
              <a:avLst/>
            </a:prstGeom>
            <a:noFill/>
          </p:spPr>
          <p:txBody>
            <a:bodyPr wrap="none" rtlCol="0">
              <a:spAutoFit/>
            </a:bodyPr>
            <a:lstStyle/>
            <a:p>
              <a:r>
                <a:rPr lang="en-US" sz="900" dirty="0"/>
                <a:t>NK cell</a:t>
              </a:r>
            </a:p>
          </p:txBody>
        </p:sp>
        <p:sp>
          <p:nvSpPr>
            <p:cNvPr id="47" name="TextBox 46">
              <a:extLst>
                <a:ext uri="{FF2B5EF4-FFF2-40B4-BE49-F238E27FC236}">
                  <a16:creationId xmlns:a16="http://schemas.microsoft.com/office/drawing/2014/main" id="{8463262F-FF4D-9E8B-0872-D56E1D2EB840}"/>
                </a:ext>
              </a:extLst>
            </p:cNvPr>
            <p:cNvSpPr txBox="1"/>
            <p:nvPr/>
          </p:nvSpPr>
          <p:spPr>
            <a:xfrm rot="18919229">
              <a:off x="1410224" y="8106827"/>
              <a:ext cx="697627" cy="230832"/>
            </a:xfrm>
            <a:prstGeom prst="rect">
              <a:avLst/>
            </a:prstGeom>
            <a:noFill/>
          </p:spPr>
          <p:txBody>
            <a:bodyPr wrap="none" rtlCol="0">
              <a:spAutoFit/>
            </a:bodyPr>
            <a:lstStyle/>
            <a:p>
              <a:r>
                <a:rPr lang="en-US" sz="900" dirty="0"/>
                <a:t>CD4 TCM</a:t>
              </a:r>
            </a:p>
          </p:txBody>
        </p:sp>
        <p:sp>
          <p:nvSpPr>
            <p:cNvPr id="50" name="TextBox 49">
              <a:extLst>
                <a:ext uri="{FF2B5EF4-FFF2-40B4-BE49-F238E27FC236}">
                  <a16:creationId xmlns:a16="http://schemas.microsoft.com/office/drawing/2014/main" id="{E09BD868-5CF0-5EC3-D6EF-86689199A237}"/>
                </a:ext>
              </a:extLst>
            </p:cNvPr>
            <p:cNvSpPr txBox="1"/>
            <p:nvPr/>
          </p:nvSpPr>
          <p:spPr>
            <a:xfrm rot="18919229">
              <a:off x="1463836" y="8149337"/>
              <a:ext cx="845103" cy="230832"/>
            </a:xfrm>
            <a:prstGeom prst="rect">
              <a:avLst/>
            </a:prstGeom>
            <a:noFill/>
          </p:spPr>
          <p:txBody>
            <a:bodyPr wrap="none" rtlCol="0">
              <a:spAutoFit/>
            </a:bodyPr>
            <a:lstStyle/>
            <a:p>
              <a:r>
                <a:rPr lang="en-US" sz="900" dirty="0"/>
                <a:t>CD4 T Naive</a:t>
              </a:r>
            </a:p>
          </p:txBody>
        </p:sp>
        <p:sp>
          <p:nvSpPr>
            <p:cNvPr id="62" name="TextBox 61">
              <a:extLst>
                <a:ext uri="{FF2B5EF4-FFF2-40B4-BE49-F238E27FC236}">
                  <a16:creationId xmlns:a16="http://schemas.microsoft.com/office/drawing/2014/main" id="{95472BF8-DDD6-B16D-A8D4-6F36A1C38847}"/>
                </a:ext>
              </a:extLst>
            </p:cNvPr>
            <p:cNvSpPr txBox="1"/>
            <p:nvPr/>
          </p:nvSpPr>
          <p:spPr>
            <a:xfrm rot="18919229">
              <a:off x="1654733" y="8154641"/>
              <a:ext cx="845103" cy="230832"/>
            </a:xfrm>
            <a:prstGeom prst="rect">
              <a:avLst/>
            </a:prstGeom>
            <a:noFill/>
          </p:spPr>
          <p:txBody>
            <a:bodyPr wrap="none" rtlCol="0">
              <a:spAutoFit/>
            </a:bodyPr>
            <a:lstStyle/>
            <a:p>
              <a:r>
                <a:rPr lang="en-US" sz="900" dirty="0"/>
                <a:t>CD8 T Naive</a:t>
              </a:r>
            </a:p>
          </p:txBody>
        </p:sp>
        <p:sp>
          <p:nvSpPr>
            <p:cNvPr id="63" name="TextBox 62">
              <a:extLst>
                <a:ext uri="{FF2B5EF4-FFF2-40B4-BE49-F238E27FC236}">
                  <a16:creationId xmlns:a16="http://schemas.microsoft.com/office/drawing/2014/main" id="{FF2364D4-D901-D8F0-0269-8140FED88C88}"/>
                </a:ext>
              </a:extLst>
            </p:cNvPr>
            <p:cNvSpPr txBox="1"/>
            <p:nvPr/>
          </p:nvSpPr>
          <p:spPr>
            <a:xfrm rot="18919229">
              <a:off x="863818" y="8128082"/>
              <a:ext cx="742511" cy="230832"/>
            </a:xfrm>
            <a:prstGeom prst="rect">
              <a:avLst/>
            </a:prstGeom>
            <a:noFill/>
          </p:spPr>
          <p:txBody>
            <a:bodyPr wrap="none" rtlCol="0">
              <a:spAutoFit/>
            </a:bodyPr>
            <a:lstStyle/>
            <a:p>
              <a:r>
                <a:rPr lang="en-US" sz="900" dirty="0"/>
                <a:t>Monocytes</a:t>
              </a:r>
            </a:p>
          </p:txBody>
        </p:sp>
        <p:sp>
          <p:nvSpPr>
            <p:cNvPr id="768" name="TextBox 767">
              <a:extLst>
                <a:ext uri="{FF2B5EF4-FFF2-40B4-BE49-F238E27FC236}">
                  <a16:creationId xmlns:a16="http://schemas.microsoft.com/office/drawing/2014/main" id="{5BCD5325-B56C-9EF0-C708-DFDB6FD77F5A}"/>
                </a:ext>
              </a:extLst>
            </p:cNvPr>
            <p:cNvSpPr txBox="1"/>
            <p:nvPr/>
          </p:nvSpPr>
          <p:spPr>
            <a:xfrm rot="18919229">
              <a:off x="1260716" y="8043062"/>
              <a:ext cx="466794" cy="230832"/>
            </a:xfrm>
            <a:prstGeom prst="rect">
              <a:avLst/>
            </a:prstGeom>
            <a:noFill/>
          </p:spPr>
          <p:txBody>
            <a:bodyPr wrap="none" rtlCol="0">
              <a:spAutoFit/>
            </a:bodyPr>
            <a:lstStyle/>
            <a:p>
              <a:r>
                <a:rPr lang="en-US" sz="900" dirty="0"/>
                <a:t>B cell</a:t>
              </a:r>
            </a:p>
          </p:txBody>
        </p:sp>
        <p:sp>
          <p:nvSpPr>
            <p:cNvPr id="769" name="TextBox 768">
              <a:extLst>
                <a:ext uri="{FF2B5EF4-FFF2-40B4-BE49-F238E27FC236}">
                  <a16:creationId xmlns:a16="http://schemas.microsoft.com/office/drawing/2014/main" id="{7B93EB5E-24B5-476A-F307-43A2620A71C1}"/>
                </a:ext>
              </a:extLst>
            </p:cNvPr>
            <p:cNvSpPr txBox="1"/>
            <p:nvPr/>
          </p:nvSpPr>
          <p:spPr>
            <a:xfrm rot="18919229">
              <a:off x="1466259" y="8021807"/>
              <a:ext cx="421910" cy="230832"/>
            </a:xfrm>
            <a:prstGeom prst="rect">
              <a:avLst/>
            </a:prstGeom>
            <a:noFill/>
          </p:spPr>
          <p:txBody>
            <a:bodyPr wrap="none" rtlCol="0">
              <a:spAutoFit/>
            </a:bodyPr>
            <a:lstStyle/>
            <a:p>
              <a:r>
                <a:rPr lang="en-US" sz="900" dirty="0"/>
                <a:t>Treg</a:t>
              </a:r>
            </a:p>
          </p:txBody>
        </p:sp>
        <p:grpSp>
          <p:nvGrpSpPr>
            <p:cNvPr id="7" name="Group 6">
              <a:extLst>
                <a:ext uri="{FF2B5EF4-FFF2-40B4-BE49-F238E27FC236}">
                  <a16:creationId xmlns:a16="http://schemas.microsoft.com/office/drawing/2014/main" id="{946542BE-D87D-C127-9921-961C4ACBC9D9}"/>
                </a:ext>
              </a:extLst>
            </p:cNvPr>
            <p:cNvGrpSpPr/>
            <p:nvPr/>
          </p:nvGrpSpPr>
          <p:grpSpPr>
            <a:xfrm>
              <a:off x="330521" y="4036711"/>
              <a:ext cx="778373" cy="1487066"/>
              <a:chOff x="6514112" y="6455948"/>
              <a:chExt cx="778373" cy="1487066"/>
            </a:xfrm>
          </p:grpSpPr>
          <p:sp>
            <p:nvSpPr>
              <p:cNvPr id="776" name="Google Shape;394;p2">
                <a:extLst>
                  <a:ext uri="{FF2B5EF4-FFF2-40B4-BE49-F238E27FC236}">
                    <a16:creationId xmlns:a16="http://schemas.microsoft.com/office/drawing/2014/main" id="{4451BBD5-CE20-24F7-50E4-21205F5D67BA}"/>
                  </a:ext>
                </a:extLst>
              </p:cNvPr>
              <p:cNvSpPr txBox="1"/>
              <p:nvPr/>
            </p:nvSpPr>
            <p:spPr>
              <a:xfrm>
                <a:off x="6782356" y="7481358"/>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7" name="Google Shape;395;p2">
                <a:extLst>
                  <a:ext uri="{FF2B5EF4-FFF2-40B4-BE49-F238E27FC236}">
                    <a16:creationId xmlns:a16="http://schemas.microsoft.com/office/drawing/2014/main" id="{E746FB55-6CD7-53E4-66F8-A1ABD54BBFDA}"/>
                  </a:ext>
                </a:extLst>
              </p:cNvPr>
              <p:cNvSpPr txBox="1"/>
              <p:nvPr/>
            </p:nvSpPr>
            <p:spPr>
              <a:xfrm>
                <a:off x="6790942" y="7712182"/>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8" name="Google Shape;396;p2">
                <a:extLst>
                  <a:ext uri="{FF2B5EF4-FFF2-40B4-BE49-F238E27FC236}">
                    <a16:creationId xmlns:a16="http://schemas.microsoft.com/office/drawing/2014/main" id="{37D980FB-2F62-466C-10C2-300D458DA261}"/>
                  </a:ext>
                </a:extLst>
              </p:cNvPr>
              <p:cNvSpPr txBox="1"/>
              <p:nvPr/>
            </p:nvSpPr>
            <p:spPr>
              <a:xfrm rot="16200000">
                <a:off x="5918607" y="7051453"/>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9" name="Google Shape;397;p2">
                <a:extLst>
                  <a:ext uri="{FF2B5EF4-FFF2-40B4-BE49-F238E27FC236}">
                    <a16:creationId xmlns:a16="http://schemas.microsoft.com/office/drawing/2014/main" id="{5C7109F3-074F-F9EE-0BF2-5B78B968D624}"/>
                  </a:ext>
                </a:extLst>
              </p:cNvPr>
              <p:cNvSpPr txBox="1"/>
              <p:nvPr/>
            </p:nvSpPr>
            <p:spPr>
              <a:xfrm>
                <a:off x="6782356" y="701978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0" name="Google Shape;398;p2">
                <a:extLst>
                  <a:ext uri="{FF2B5EF4-FFF2-40B4-BE49-F238E27FC236}">
                    <a16:creationId xmlns:a16="http://schemas.microsoft.com/office/drawing/2014/main" id="{EBBA48EB-26B4-4493-2BE0-053B4F101992}"/>
                  </a:ext>
                </a:extLst>
              </p:cNvPr>
              <p:cNvPicPr preferRelativeResize="0"/>
              <p:nvPr/>
            </p:nvPicPr>
            <p:blipFill rotWithShape="1">
              <a:blip r:embed="rId5">
                <a:alphaModFix/>
              </a:blip>
              <a:srcRect/>
              <a:stretch/>
            </p:blipFill>
            <p:spPr>
              <a:xfrm>
                <a:off x="6732085" y="6657778"/>
                <a:ext cx="122112" cy="1182596"/>
              </a:xfrm>
              <a:prstGeom prst="rect">
                <a:avLst/>
              </a:prstGeom>
              <a:noFill/>
              <a:ln>
                <a:noFill/>
              </a:ln>
            </p:spPr>
          </p:pic>
          <p:sp>
            <p:nvSpPr>
              <p:cNvPr id="781" name="Google Shape;397;p2">
                <a:extLst>
                  <a:ext uri="{FF2B5EF4-FFF2-40B4-BE49-F238E27FC236}">
                    <a16:creationId xmlns:a16="http://schemas.microsoft.com/office/drawing/2014/main" id="{E2B3B2F1-AB07-20A9-FCB4-A4A553D428FD}"/>
                  </a:ext>
                </a:extLst>
              </p:cNvPr>
              <p:cNvSpPr txBox="1"/>
              <p:nvPr/>
            </p:nvSpPr>
            <p:spPr>
              <a:xfrm>
                <a:off x="6782356" y="678900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97;p2">
                <a:extLst>
                  <a:ext uri="{FF2B5EF4-FFF2-40B4-BE49-F238E27FC236}">
                    <a16:creationId xmlns:a16="http://schemas.microsoft.com/office/drawing/2014/main" id="{031B6CDC-C3E5-FE5E-7702-468AF6A37800}"/>
                  </a:ext>
                </a:extLst>
              </p:cNvPr>
              <p:cNvSpPr txBox="1"/>
              <p:nvPr/>
            </p:nvSpPr>
            <p:spPr>
              <a:xfrm>
                <a:off x="6782356" y="725057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8" name="Picture 37" descr="A screenshot of a computer screen&#10;&#10;Description automatically generated">
              <a:extLst>
                <a:ext uri="{FF2B5EF4-FFF2-40B4-BE49-F238E27FC236}">
                  <a16:creationId xmlns:a16="http://schemas.microsoft.com/office/drawing/2014/main" id="{01CB1F90-4437-59DD-3460-7E31AB6D57C1}"/>
                </a:ext>
              </a:extLst>
            </p:cNvPr>
            <p:cNvPicPr>
              <a:picLocks noChangeAspect="1"/>
            </p:cNvPicPr>
            <p:nvPr/>
          </p:nvPicPr>
          <p:blipFill>
            <a:blip r:embed="rId8"/>
            <a:srcRect l="6281" r="48277" b="13756"/>
            <a:stretch/>
          </p:blipFill>
          <p:spPr>
            <a:xfrm>
              <a:off x="945336" y="3033468"/>
              <a:ext cx="1458602" cy="4939415"/>
            </a:xfrm>
            <a:prstGeom prst="rect">
              <a:avLst/>
            </a:prstGeom>
          </p:spPr>
        </p:pic>
        <p:sp>
          <p:nvSpPr>
            <p:cNvPr id="40" name="TextBox 39">
              <a:extLst>
                <a:ext uri="{FF2B5EF4-FFF2-40B4-BE49-F238E27FC236}">
                  <a16:creationId xmlns:a16="http://schemas.microsoft.com/office/drawing/2014/main" id="{EE4BAAF3-8807-21C8-69C6-167BD07F56F4}"/>
                </a:ext>
              </a:extLst>
            </p:cNvPr>
            <p:cNvSpPr txBox="1"/>
            <p:nvPr/>
          </p:nvSpPr>
          <p:spPr>
            <a:xfrm>
              <a:off x="2347876" y="3767899"/>
              <a:ext cx="838691" cy="4247317"/>
            </a:xfrm>
            <a:prstGeom prst="rect">
              <a:avLst/>
            </a:prstGeom>
            <a:noFill/>
          </p:spPr>
          <p:txBody>
            <a:bodyPr wrap="none" rtlCol="0">
              <a:spAutoFit/>
            </a:bodyPr>
            <a:lstStyle/>
            <a:p>
              <a:r>
                <a:rPr lang="en-US" sz="900" i="1" dirty="0">
                  <a:solidFill>
                    <a:schemeClr val="tx1"/>
                  </a:solidFill>
                </a:rPr>
                <a:t>MMP23B</a:t>
              </a:r>
            </a:p>
            <a:p>
              <a:r>
                <a:rPr lang="en-US" sz="900" i="1" dirty="0">
                  <a:solidFill>
                    <a:schemeClr val="tx1"/>
                  </a:solidFill>
                </a:rPr>
                <a:t>XCL2</a:t>
              </a:r>
            </a:p>
            <a:p>
              <a:r>
                <a:rPr lang="en-US" sz="900" i="1" dirty="0">
                  <a:solidFill>
                    <a:schemeClr val="tx1"/>
                  </a:solidFill>
                </a:rPr>
                <a:t>CCL4</a:t>
              </a:r>
            </a:p>
            <a:p>
              <a:r>
                <a:rPr lang="en-US" sz="900" i="1" dirty="0">
                  <a:solidFill>
                    <a:schemeClr val="tx1"/>
                  </a:solidFill>
                </a:rPr>
                <a:t>IFNL1</a:t>
              </a:r>
            </a:p>
            <a:p>
              <a:r>
                <a:rPr lang="en-US" sz="900" i="1" dirty="0">
                  <a:solidFill>
                    <a:schemeClr val="tx1"/>
                  </a:solidFill>
                </a:rPr>
                <a:t>PDGFD</a:t>
              </a:r>
            </a:p>
            <a:p>
              <a:r>
                <a:rPr lang="en-US" sz="900" i="1" dirty="0">
                  <a:solidFill>
                    <a:schemeClr val="tx1"/>
                  </a:solidFill>
                </a:rPr>
                <a:t>IL12A</a:t>
              </a:r>
            </a:p>
            <a:p>
              <a:r>
                <a:rPr lang="en-US" sz="900" i="1" dirty="0">
                  <a:solidFill>
                    <a:schemeClr val="tx1"/>
                  </a:solidFill>
                </a:rPr>
                <a:t>CCL4L2</a:t>
              </a:r>
            </a:p>
            <a:p>
              <a:r>
                <a:rPr lang="en-US" sz="900" i="1" dirty="0">
                  <a:solidFill>
                    <a:schemeClr val="tx1"/>
                  </a:solidFill>
                </a:rPr>
                <a:t>ADAMTS10</a:t>
              </a:r>
            </a:p>
            <a:p>
              <a:r>
                <a:rPr lang="en-US" sz="900" i="1" dirty="0">
                  <a:solidFill>
                    <a:schemeClr val="tx1"/>
                  </a:solidFill>
                </a:rPr>
                <a:t>IL15</a:t>
              </a:r>
            </a:p>
            <a:p>
              <a:r>
                <a:rPr lang="en-US" sz="900" i="1" dirty="0">
                  <a:solidFill>
                    <a:schemeClr val="tx1"/>
                  </a:solidFill>
                </a:rPr>
                <a:t>CCL3</a:t>
              </a:r>
            </a:p>
            <a:p>
              <a:r>
                <a:rPr lang="en-US" sz="900" i="1" dirty="0">
                  <a:solidFill>
                    <a:schemeClr val="tx1"/>
                  </a:solidFill>
                </a:rPr>
                <a:t>MMP24OS</a:t>
              </a:r>
            </a:p>
            <a:p>
              <a:r>
                <a:rPr lang="en-US" sz="900" i="1" dirty="0">
                  <a:solidFill>
                    <a:schemeClr val="tx1"/>
                  </a:solidFill>
                </a:rPr>
                <a:t>IFNG</a:t>
              </a:r>
            </a:p>
            <a:p>
              <a:r>
                <a:rPr lang="en-US" sz="900" b="1" i="1" dirty="0">
                  <a:solidFill>
                    <a:schemeClr val="tx1"/>
                  </a:solidFill>
                </a:rPr>
                <a:t>TGFB1</a:t>
              </a:r>
            </a:p>
            <a:p>
              <a:r>
                <a:rPr lang="en-US" sz="900" i="1" dirty="0">
                  <a:solidFill>
                    <a:schemeClr val="tx1"/>
                  </a:solidFill>
                </a:rPr>
                <a:t>MMP25-AS1</a:t>
              </a:r>
            </a:p>
            <a:p>
              <a:r>
                <a:rPr lang="en-US" sz="900" i="1" dirty="0">
                  <a:solidFill>
                    <a:schemeClr val="tx1"/>
                  </a:solidFill>
                </a:rPr>
                <a:t>CCL5</a:t>
              </a:r>
            </a:p>
            <a:p>
              <a:r>
                <a:rPr lang="en-US" sz="900" b="1" i="1" dirty="0">
                  <a:solidFill>
                    <a:schemeClr val="tx1"/>
                  </a:solidFill>
                </a:rPr>
                <a:t>TNFAIP1</a:t>
              </a:r>
            </a:p>
            <a:p>
              <a:r>
                <a:rPr lang="en-US" sz="900" i="1" dirty="0">
                  <a:solidFill>
                    <a:schemeClr val="tx1"/>
                  </a:solidFill>
                </a:rPr>
                <a:t>TNFSF9</a:t>
              </a:r>
            </a:p>
            <a:p>
              <a:r>
                <a:rPr lang="en-US" sz="900" i="1" dirty="0">
                  <a:solidFill>
                    <a:schemeClr val="tx1"/>
                  </a:solidFill>
                </a:rPr>
                <a:t>ADAMTS17</a:t>
              </a:r>
            </a:p>
            <a:p>
              <a:r>
                <a:rPr lang="en-US" sz="900" b="1" i="1" dirty="0">
                  <a:solidFill>
                    <a:schemeClr val="tx1"/>
                  </a:solidFill>
                </a:rPr>
                <a:t>NOTCH1</a:t>
              </a:r>
            </a:p>
            <a:p>
              <a:r>
                <a:rPr lang="en-US" sz="900" i="1" dirty="0">
                  <a:solidFill>
                    <a:schemeClr val="tx1"/>
                  </a:solidFill>
                </a:rPr>
                <a:t>NOTCH2</a:t>
              </a:r>
            </a:p>
            <a:p>
              <a:r>
                <a:rPr lang="en-US" sz="900" b="1" i="1" dirty="0">
                  <a:solidFill>
                    <a:schemeClr val="tx1"/>
                  </a:solidFill>
                </a:rPr>
                <a:t>ADAMTSL4</a:t>
              </a:r>
            </a:p>
            <a:p>
              <a:r>
                <a:rPr lang="en-US" sz="900" i="1" dirty="0">
                  <a:solidFill>
                    <a:schemeClr val="tx1"/>
                  </a:solidFill>
                </a:rPr>
                <a:t>CXCL16</a:t>
              </a:r>
            </a:p>
            <a:p>
              <a:r>
                <a:rPr lang="en-US" sz="900" b="1" i="1" dirty="0">
                  <a:solidFill>
                    <a:schemeClr val="tx1"/>
                  </a:solidFill>
                </a:rPr>
                <a:t>CCL20</a:t>
              </a:r>
            </a:p>
            <a:p>
              <a:r>
                <a:rPr lang="en-US" sz="900" i="1" dirty="0">
                  <a:solidFill>
                    <a:schemeClr val="tx1"/>
                  </a:solidFill>
                </a:rPr>
                <a:t>TNFSF14</a:t>
              </a:r>
            </a:p>
            <a:p>
              <a:r>
                <a:rPr lang="en-US" sz="900" i="1" dirty="0">
                  <a:solidFill>
                    <a:schemeClr val="tx1"/>
                  </a:solidFill>
                </a:rPr>
                <a:t>IMMP1L</a:t>
              </a:r>
            </a:p>
            <a:p>
              <a:r>
                <a:rPr lang="en-US" sz="900" i="1" dirty="0">
                  <a:solidFill>
                    <a:schemeClr val="tx1"/>
                  </a:solidFill>
                </a:rPr>
                <a:t>TGFA</a:t>
              </a:r>
            </a:p>
            <a:p>
              <a:r>
                <a:rPr lang="en-US" sz="900" i="1" dirty="0">
                  <a:solidFill>
                    <a:schemeClr val="tx1"/>
                  </a:solidFill>
                </a:rPr>
                <a:t>TNFAIP8L2</a:t>
              </a:r>
            </a:p>
            <a:p>
              <a:r>
                <a:rPr lang="en-US" sz="900" i="1" dirty="0">
                  <a:solidFill>
                    <a:schemeClr val="tx1"/>
                  </a:solidFill>
                </a:rPr>
                <a:t>IL18BP</a:t>
              </a:r>
            </a:p>
            <a:p>
              <a:r>
                <a:rPr lang="en-US" sz="900" i="1" dirty="0">
                  <a:solidFill>
                    <a:schemeClr val="tx1"/>
                  </a:solidFill>
                </a:rPr>
                <a:t>XCL1</a:t>
              </a:r>
            </a:p>
            <a:p>
              <a:r>
                <a:rPr lang="en-US" sz="900" i="1" dirty="0">
                  <a:solidFill>
                    <a:schemeClr val="tx1"/>
                  </a:solidFill>
                </a:rPr>
                <a:t>ADAMTS1</a:t>
              </a:r>
            </a:p>
          </p:txBody>
        </p:sp>
      </p:grpSp>
      <p:grpSp>
        <p:nvGrpSpPr>
          <p:cNvPr id="786" name="Group 785">
            <a:extLst>
              <a:ext uri="{FF2B5EF4-FFF2-40B4-BE49-F238E27FC236}">
                <a16:creationId xmlns:a16="http://schemas.microsoft.com/office/drawing/2014/main" id="{3E7EFD5F-7F1E-1A32-CCF8-498365BC9D79}"/>
              </a:ext>
            </a:extLst>
          </p:cNvPr>
          <p:cNvGrpSpPr/>
          <p:nvPr/>
        </p:nvGrpSpPr>
        <p:grpSpPr>
          <a:xfrm>
            <a:off x="3190737" y="4217724"/>
            <a:ext cx="4410574" cy="2299782"/>
            <a:chOff x="3173309" y="4372845"/>
            <a:chExt cx="4410574" cy="2299782"/>
          </a:xfrm>
        </p:grpSpPr>
        <p:grpSp>
          <p:nvGrpSpPr>
            <p:cNvPr id="854" name="Group 853">
              <a:extLst>
                <a:ext uri="{FF2B5EF4-FFF2-40B4-BE49-F238E27FC236}">
                  <a16:creationId xmlns:a16="http://schemas.microsoft.com/office/drawing/2014/main" id="{EB49181A-5881-EE48-E2C1-E525E8946915}"/>
                </a:ext>
              </a:extLst>
            </p:cNvPr>
            <p:cNvGrpSpPr/>
            <p:nvPr/>
          </p:nvGrpSpPr>
          <p:grpSpPr>
            <a:xfrm>
              <a:off x="3173309" y="4372845"/>
              <a:ext cx="4410574" cy="2299782"/>
              <a:chOff x="2912566" y="4870025"/>
              <a:chExt cx="4410574" cy="2299782"/>
            </a:xfrm>
          </p:grpSpPr>
          <p:sp>
            <p:nvSpPr>
              <p:cNvPr id="855" name="Google Shape;527;p4">
                <a:extLst>
                  <a:ext uri="{FF2B5EF4-FFF2-40B4-BE49-F238E27FC236}">
                    <a16:creationId xmlns:a16="http://schemas.microsoft.com/office/drawing/2014/main" id="{9E054D82-2D1C-ACDF-E79C-62D88E125D76}"/>
                  </a:ext>
                </a:extLst>
              </p:cNvPr>
              <p:cNvSpPr/>
              <p:nvPr/>
            </p:nvSpPr>
            <p:spPr>
              <a:xfrm>
                <a:off x="2912566" y="487437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3158487" y="4870025"/>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57" name="Picture 856" descr="A screenshot of a computer screen&#10;&#10;Description automatically generated">
                <a:extLst>
                  <a:ext uri="{FF2B5EF4-FFF2-40B4-BE49-F238E27FC236}">
                    <a16:creationId xmlns:a16="http://schemas.microsoft.com/office/drawing/2014/main" id="{79D035C1-E664-C37E-6841-2C9A21FDBB18}"/>
                  </a:ext>
                </a:extLst>
              </p:cNvPr>
              <p:cNvPicPr>
                <a:picLocks noChangeAspect="1"/>
              </p:cNvPicPr>
              <p:nvPr/>
            </p:nvPicPr>
            <p:blipFill rotWithShape="1">
              <a:blip r:embed="rId9"/>
              <a:srcRect t="11985" r="55269" b="26539"/>
              <a:stretch/>
            </p:blipFill>
            <p:spPr>
              <a:xfrm>
                <a:off x="3569048" y="5198570"/>
                <a:ext cx="3102005" cy="1337218"/>
              </a:xfrm>
              <a:prstGeom prst="rect">
                <a:avLst/>
              </a:prstGeom>
            </p:spPr>
          </p:pic>
          <p:grpSp>
            <p:nvGrpSpPr>
              <p:cNvPr id="858" name="Group 857">
                <a:extLst>
                  <a:ext uri="{FF2B5EF4-FFF2-40B4-BE49-F238E27FC236}">
                    <a16:creationId xmlns:a16="http://schemas.microsoft.com/office/drawing/2014/main" id="{EF400EDE-A939-2646-879F-B2093C092919}"/>
                  </a:ext>
                </a:extLst>
              </p:cNvPr>
              <p:cNvGrpSpPr/>
              <p:nvPr/>
            </p:nvGrpSpPr>
            <p:grpSpPr>
              <a:xfrm>
                <a:off x="4327344" y="6587473"/>
                <a:ext cx="1661868" cy="582334"/>
                <a:chOff x="4515993" y="7510976"/>
                <a:chExt cx="1661868" cy="582334"/>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15993" y="7510976"/>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5">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60" name="Google Shape;453;p3">
                <a:extLst>
                  <a:ext uri="{FF2B5EF4-FFF2-40B4-BE49-F238E27FC236}">
                    <a16:creationId xmlns:a16="http://schemas.microsoft.com/office/drawing/2014/main" id="{FEC59CC5-CAB3-8237-980B-3086A40B1BE2}"/>
                  </a:ext>
                </a:extLst>
              </p:cNvPr>
              <p:cNvSpPr txBox="1"/>
              <p:nvPr/>
            </p:nvSpPr>
            <p:spPr>
              <a:xfrm>
                <a:off x="3524165" y="5233867"/>
                <a:ext cx="3245447" cy="1738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3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a:t>
                </a:r>
                <a:endParaRPr sz="53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1" name="TextBox 860">
                <a:extLst>
                  <a:ext uri="{FF2B5EF4-FFF2-40B4-BE49-F238E27FC236}">
                    <a16:creationId xmlns:a16="http://schemas.microsoft.com/office/drawing/2014/main" id="{1EF63D43-7372-CEC6-58EE-7DE0E651824D}"/>
                  </a:ext>
                </a:extLst>
              </p:cNvPr>
              <p:cNvSpPr txBox="1"/>
              <p:nvPr/>
            </p:nvSpPr>
            <p:spPr>
              <a:xfrm>
                <a:off x="6590247" y="5299329"/>
                <a:ext cx="732893" cy="1015663"/>
              </a:xfrm>
              <a:prstGeom prst="rect">
                <a:avLst/>
              </a:prstGeom>
              <a:noFill/>
            </p:spPr>
            <p:txBody>
              <a:bodyPr wrap="none" rtlCol="0">
                <a:spAutoFit/>
              </a:bodyPr>
              <a:lstStyle/>
              <a:p>
                <a:r>
                  <a:rPr lang="en-US" sz="750" dirty="0"/>
                  <a:t>B cell</a:t>
                </a:r>
              </a:p>
              <a:p>
                <a:r>
                  <a:rPr lang="en-US" sz="750" dirty="0"/>
                  <a:t>CD4 T Naive</a:t>
                </a:r>
              </a:p>
              <a:p>
                <a:r>
                  <a:rPr lang="en-US" sz="750" dirty="0"/>
                  <a:t>CD4 TCM</a:t>
                </a:r>
              </a:p>
              <a:p>
                <a:r>
                  <a:rPr lang="en-US" sz="750" dirty="0"/>
                  <a:t>CD8 T Naive</a:t>
                </a:r>
              </a:p>
              <a:p>
                <a:r>
                  <a:rPr lang="en-US" sz="750" dirty="0"/>
                  <a:t>CD8 TEM</a:t>
                </a:r>
              </a:p>
              <a:p>
                <a:r>
                  <a:rPr lang="en-US" sz="750" dirty="0"/>
                  <a:t>Monocytes</a:t>
                </a:r>
              </a:p>
              <a:p>
                <a:r>
                  <a:rPr lang="en-US" sz="750" dirty="0"/>
                  <a:t>NK cell</a:t>
                </a:r>
              </a:p>
              <a:p>
                <a:r>
                  <a:rPr lang="en-US" sz="750" dirty="0"/>
                  <a:t>Treg</a:t>
                </a:r>
              </a:p>
            </p:txBody>
          </p:sp>
        </p:gr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0"/>
            <a:srcRect t="12786" r="56004"/>
            <a:stretch/>
          </p:blipFill>
          <p:spPr>
            <a:xfrm>
              <a:off x="3335942" y="4685012"/>
              <a:ext cx="3593567" cy="1378436"/>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S6 unsupervised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1" name="Google Shape;821;p9"/>
          <p:cNvGrpSpPr/>
          <p:nvPr/>
        </p:nvGrpSpPr>
        <p:grpSpPr>
          <a:xfrm>
            <a:off x="354432" y="377360"/>
            <a:ext cx="2542533" cy="247496"/>
            <a:chOff x="-19601" y="295135"/>
            <a:chExt cx="2542533" cy="247496"/>
          </a:xfrm>
        </p:grpSpPr>
        <p:sp>
          <p:nvSpPr>
            <p:cNvPr id="822" name="Google Shape;822;p9"/>
            <p:cNvSpPr/>
            <p:nvPr/>
          </p:nvSpPr>
          <p:spPr>
            <a:xfrm>
              <a:off x="-19601" y="2964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23" name="Google Shape;823;p9"/>
            <p:cNvSpPr txBox="1"/>
            <p:nvPr/>
          </p:nvSpPr>
          <p:spPr>
            <a:xfrm>
              <a:off x="282171" y="295135"/>
              <a:ext cx="22407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24" name="Google Shape;824;p9"/>
          <p:cNvGrpSpPr/>
          <p:nvPr/>
        </p:nvGrpSpPr>
        <p:grpSpPr>
          <a:xfrm>
            <a:off x="299768" y="3950498"/>
            <a:ext cx="4088534" cy="2540890"/>
            <a:chOff x="2710423" y="3545713"/>
            <a:chExt cx="3532662" cy="2195434"/>
          </a:xfrm>
        </p:grpSpPr>
        <p:pic>
          <p:nvPicPr>
            <p:cNvPr id="825" name="Google Shape;825;p9" descr="A graph of different colored lines&#10;&#10;Description automatically generated"/>
            <p:cNvPicPr preferRelativeResize="0"/>
            <p:nvPr/>
          </p:nvPicPr>
          <p:blipFill rotWithShape="1">
            <a:blip r:embed="rId3">
              <a:alphaModFix/>
            </a:blip>
            <a:srcRect l="5169" r="15603" b="7069"/>
            <a:stretch/>
          </p:blipFill>
          <p:spPr>
            <a:xfrm>
              <a:off x="3273204" y="3754761"/>
              <a:ext cx="2883137" cy="1986386"/>
            </a:xfrm>
            <a:prstGeom prst="rect">
              <a:avLst/>
            </a:prstGeom>
            <a:noFill/>
            <a:ln>
              <a:noFill/>
            </a:ln>
          </p:spPr>
        </p:pic>
        <p:cxnSp>
          <p:nvCxnSpPr>
            <p:cNvPr id="826" name="Google Shape;826;p9"/>
            <p:cNvCxnSpPr/>
            <p:nvPr/>
          </p:nvCxnSpPr>
          <p:spPr>
            <a:xfrm>
              <a:off x="3560752" y="3886996"/>
              <a:ext cx="0" cy="1826794"/>
            </a:xfrm>
            <a:prstGeom prst="straightConnector1">
              <a:avLst/>
            </a:prstGeom>
            <a:noFill/>
            <a:ln w="25400" cap="flat" cmpd="sng">
              <a:solidFill>
                <a:srgbClr val="C00000"/>
              </a:solidFill>
              <a:prstDash val="dash"/>
              <a:miter lim="800000"/>
              <a:headEnd type="none" w="sm" len="sm"/>
              <a:tailEnd type="none" w="sm" len="sm"/>
            </a:ln>
          </p:spPr>
        </p:cxnSp>
        <p:sp>
          <p:nvSpPr>
            <p:cNvPr id="827" name="Google Shape;827;p9"/>
            <p:cNvSpPr txBox="1"/>
            <p:nvPr/>
          </p:nvSpPr>
          <p:spPr>
            <a:xfrm>
              <a:off x="3626034" y="3738663"/>
              <a:ext cx="1478290"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K=4, Pearson Correlation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28" name="Google Shape;828;p9"/>
            <p:cNvSpPr/>
            <p:nvPr/>
          </p:nvSpPr>
          <p:spPr>
            <a:xfrm>
              <a:off x="2710423"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29" name="Google Shape;829;p9"/>
            <p:cNvSpPr txBox="1"/>
            <p:nvPr/>
          </p:nvSpPr>
          <p:spPr>
            <a:xfrm>
              <a:off x="3048042"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834" name="Google Shape;834;p9" descr="A group of colorful squares&#10;&#10;Description automatically generated"/>
          <p:cNvPicPr preferRelativeResize="0">
            <a:picLocks noChangeAspect="1"/>
          </p:cNvPicPr>
          <p:nvPr/>
        </p:nvPicPr>
        <p:blipFill rotWithShape="1">
          <a:blip r:embed="rId4">
            <a:alphaModFix/>
          </a:blip>
          <a:srcRect t="6374" b="59674"/>
          <a:stretch/>
        </p:blipFill>
        <p:spPr>
          <a:xfrm>
            <a:off x="5330263" y="1771649"/>
            <a:ext cx="759226" cy="620917"/>
          </a:xfrm>
          <a:prstGeom prst="rect">
            <a:avLst/>
          </a:prstGeom>
          <a:noFill/>
          <a:ln>
            <a:noFill/>
          </a:ln>
        </p:spPr>
      </p:pic>
      <p:grpSp>
        <p:nvGrpSpPr>
          <p:cNvPr id="835" name="Google Shape;835;p9"/>
          <p:cNvGrpSpPr/>
          <p:nvPr/>
        </p:nvGrpSpPr>
        <p:grpSpPr>
          <a:xfrm>
            <a:off x="5277988" y="2582596"/>
            <a:ext cx="1745333" cy="562763"/>
            <a:chOff x="1550420" y="5824716"/>
            <a:chExt cx="1745333" cy="562763"/>
          </a:xfrm>
        </p:grpSpPr>
        <p:sp>
          <p:nvSpPr>
            <p:cNvPr id="836" name="Google Shape;836;p9"/>
            <p:cNvSpPr txBox="1"/>
            <p:nvPr/>
          </p:nvSpPr>
          <p:spPr>
            <a:xfrm>
              <a:off x="1559720"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7" name="Google Shape;837;p9"/>
            <p:cNvSpPr txBox="1"/>
            <p:nvPr/>
          </p:nvSpPr>
          <p:spPr>
            <a:xfrm>
              <a:off x="2012118"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8" name="Google Shape;838;p9"/>
            <p:cNvSpPr txBox="1"/>
            <p:nvPr/>
          </p:nvSpPr>
          <p:spPr>
            <a:xfrm>
              <a:off x="2464516"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9" name="Google Shape;839;p9"/>
            <p:cNvSpPr txBox="1"/>
            <p:nvPr/>
          </p:nvSpPr>
          <p:spPr>
            <a:xfrm>
              <a:off x="2916915"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0" name="Google Shape;840;p9"/>
            <p:cNvSpPr txBox="1"/>
            <p:nvPr/>
          </p:nvSpPr>
          <p:spPr>
            <a:xfrm>
              <a:off x="1550420" y="5824716"/>
              <a:ext cx="174533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41" name="Google Shape;841;p9"/>
            <p:cNvPicPr preferRelativeResize="0"/>
            <p:nvPr/>
          </p:nvPicPr>
          <p:blipFill rotWithShape="1">
            <a:blip r:embed="rId5">
              <a:alphaModFix/>
            </a:blip>
            <a:srcRect l="14942"/>
            <a:stretch/>
          </p:blipFill>
          <p:spPr>
            <a:xfrm rot="5400000">
              <a:off x="2280369" y="5420337"/>
              <a:ext cx="131696" cy="1417320"/>
            </a:xfrm>
            <a:prstGeom prst="rect">
              <a:avLst/>
            </a:prstGeom>
            <a:noFill/>
            <a:ln>
              <a:noFill/>
            </a:ln>
          </p:spPr>
        </p:pic>
      </p:grpSp>
      <p:grpSp>
        <p:nvGrpSpPr>
          <p:cNvPr id="843" name="Google Shape;843;p9"/>
          <p:cNvGrpSpPr/>
          <p:nvPr/>
        </p:nvGrpSpPr>
        <p:grpSpPr>
          <a:xfrm>
            <a:off x="328127" y="6892498"/>
            <a:ext cx="3990869" cy="249597"/>
            <a:chOff x="4270610" y="3801945"/>
            <a:chExt cx="3001892" cy="249597"/>
          </a:xfrm>
        </p:grpSpPr>
        <p:sp>
          <p:nvSpPr>
            <p:cNvPr id="844" name="Google Shape;844;p9"/>
            <p:cNvSpPr/>
            <p:nvPr/>
          </p:nvSpPr>
          <p:spPr>
            <a:xfrm>
              <a:off x="4270610" y="3805321"/>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5" name="Google Shape;845;p9"/>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Oval 6">
            <a:extLst>
              <a:ext uri="{FF2B5EF4-FFF2-40B4-BE49-F238E27FC236}">
                <a16:creationId xmlns:a16="http://schemas.microsoft.com/office/drawing/2014/main" id="{B1B15A9E-1CB6-3A7A-40B2-27257F4300ED}"/>
              </a:ext>
            </a:extLst>
          </p:cNvPr>
          <p:cNvSpPr>
            <a:spLocks noChangeAspect="1"/>
          </p:cNvSpPr>
          <p:nvPr/>
        </p:nvSpPr>
        <p:spPr>
          <a:xfrm>
            <a:off x="1240758" y="4251180"/>
            <a:ext cx="86915"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7" descr="A group of colorful circles with black text&#10;&#10;Description automatically generated">
            <a:extLst>
              <a:ext uri="{FF2B5EF4-FFF2-40B4-BE49-F238E27FC236}">
                <a16:creationId xmlns:a16="http://schemas.microsoft.com/office/drawing/2014/main" id="{4B35598C-6D76-AD03-074B-4146BD8E86B7}"/>
              </a:ext>
            </a:extLst>
          </p:cNvPr>
          <p:cNvPicPr>
            <a:picLocks noChangeAspect="1"/>
          </p:cNvPicPr>
          <p:nvPr/>
        </p:nvPicPr>
        <p:blipFill rotWithShape="1">
          <a:blip r:embed="rId6"/>
          <a:srcRect t="17439" r="71816"/>
          <a:stretch/>
        </p:blipFill>
        <p:spPr>
          <a:xfrm>
            <a:off x="4287481" y="4950275"/>
            <a:ext cx="333222" cy="1117783"/>
          </a:xfrm>
          <a:prstGeom prst="rect">
            <a:avLst/>
          </a:prstGeom>
        </p:spPr>
      </p:pic>
      <p:grpSp>
        <p:nvGrpSpPr>
          <p:cNvPr id="9" name="Group 8">
            <a:extLst>
              <a:ext uri="{FF2B5EF4-FFF2-40B4-BE49-F238E27FC236}">
                <a16:creationId xmlns:a16="http://schemas.microsoft.com/office/drawing/2014/main" id="{9DE2F828-5D19-A3CC-F22C-0CBADAD9B8B4}"/>
              </a:ext>
            </a:extLst>
          </p:cNvPr>
          <p:cNvGrpSpPr/>
          <p:nvPr/>
        </p:nvGrpSpPr>
        <p:grpSpPr>
          <a:xfrm>
            <a:off x="954847" y="6432867"/>
            <a:ext cx="3311071" cy="404941"/>
            <a:chOff x="531910" y="5944736"/>
            <a:chExt cx="3311071" cy="404941"/>
          </a:xfrm>
        </p:grpSpPr>
        <p:sp>
          <p:nvSpPr>
            <p:cNvPr id="10" name="TextBox 9">
              <a:extLst>
                <a:ext uri="{FF2B5EF4-FFF2-40B4-BE49-F238E27FC236}">
                  <a16:creationId xmlns:a16="http://schemas.microsoft.com/office/drawing/2014/main" id="{95102D15-465A-3CD8-F1C6-CED9B1CA9DF4}"/>
                </a:ext>
              </a:extLst>
            </p:cNvPr>
            <p:cNvSpPr txBox="1"/>
            <p:nvPr/>
          </p:nvSpPr>
          <p:spPr>
            <a:xfrm>
              <a:off x="1568946" y="6103456"/>
              <a:ext cx="1183337"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number of groups</a:t>
              </a:r>
            </a:p>
          </p:txBody>
        </p:sp>
        <p:sp>
          <p:nvSpPr>
            <p:cNvPr id="11" name="TextBox 10">
              <a:extLst>
                <a:ext uri="{FF2B5EF4-FFF2-40B4-BE49-F238E27FC236}">
                  <a16:creationId xmlns:a16="http://schemas.microsoft.com/office/drawing/2014/main" id="{68B84829-533D-B97A-8C2D-1DEF8A1C3D15}"/>
                </a:ext>
              </a:extLst>
            </p:cNvPr>
            <p:cNvSpPr txBox="1"/>
            <p:nvPr/>
          </p:nvSpPr>
          <p:spPr>
            <a:xfrm>
              <a:off x="2498626"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12" name="TextBox 11">
              <a:extLst>
                <a:ext uri="{FF2B5EF4-FFF2-40B4-BE49-F238E27FC236}">
                  <a16:creationId xmlns:a16="http://schemas.microsoft.com/office/drawing/2014/main" id="{1AAD9F55-B2FD-C3BE-C8EE-CDEEB6FA7C70}"/>
                </a:ext>
              </a:extLst>
            </p:cNvPr>
            <p:cNvSpPr txBox="1"/>
            <p:nvPr/>
          </p:nvSpPr>
          <p:spPr>
            <a:xfrm>
              <a:off x="3007938"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50</a:t>
              </a:r>
            </a:p>
          </p:txBody>
        </p:sp>
        <p:sp>
          <p:nvSpPr>
            <p:cNvPr id="13" name="TextBox 12">
              <a:extLst>
                <a:ext uri="{FF2B5EF4-FFF2-40B4-BE49-F238E27FC236}">
                  <a16:creationId xmlns:a16="http://schemas.microsoft.com/office/drawing/2014/main" id="{7F5C68E0-881C-2BA5-30CB-194F27B6AF9F}"/>
                </a:ext>
              </a:extLst>
            </p:cNvPr>
            <p:cNvSpPr txBox="1"/>
            <p:nvPr/>
          </p:nvSpPr>
          <p:spPr>
            <a:xfrm>
              <a:off x="3517251"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60</a:t>
              </a:r>
            </a:p>
          </p:txBody>
        </p:sp>
        <p:sp>
          <p:nvSpPr>
            <p:cNvPr id="14" name="TextBox 13">
              <a:extLst>
                <a:ext uri="{FF2B5EF4-FFF2-40B4-BE49-F238E27FC236}">
                  <a16:creationId xmlns:a16="http://schemas.microsoft.com/office/drawing/2014/main" id="{23275215-B60D-38FC-068E-EC291C285012}"/>
                </a:ext>
              </a:extLst>
            </p:cNvPr>
            <p:cNvSpPr txBox="1"/>
            <p:nvPr/>
          </p:nvSpPr>
          <p:spPr>
            <a:xfrm>
              <a:off x="531910" y="5944736"/>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15" name="TextBox 14">
              <a:extLst>
                <a:ext uri="{FF2B5EF4-FFF2-40B4-BE49-F238E27FC236}">
                  <a16:creationId xmlns:a16="http://schemas.microsoft.com/office/drawing/2014/main" id="{00B5ADC1-864A-8B50-463B-9F04ED645FDE}"/>
                </a:ext>
              </a:extLst>
            </p:cNvPr>
            <p:cNvSpPr txBox="1"/>
            <p:nvPr/>
          </p:nvSpPr>
          <p:spPr>
            <a:xfrm>
              <a:off x="970690"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sp>
          <p:nvSpPr>
            <p:cNvPr id="16" name="TextBox 15">
              <a:extLst>
                <a:ext uri="{FF2B5EF4-FFF2-40B4-BE49-F238E27FC236}">
                  <a16:creationId xmlns:a16="http://schemas.microsoft.com/office/drawing/2014/main" id="{14248325-D1B1-C1FA-0BD3-11AF3BAC92B8}"/>
                </a:ext>
              </a:extLst>
            </p:cNvPr>
            <p:cNvSpPr txBox="1"/>
            <p:nvPr/>
          </p:nvSpPr>
          <p:spPr>
            <a:xfrm>
              <a:off x="1480002"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17" name="TextBox 16">
              <a:extLst>
                <a:ext uri="{FF2B5EF4-FFF2-40B4-BE49-F238E27FC236}">
                  <a16:creationId xmlns:a16="http://schemas.microsoft.com/office/drawing/2014/main" id="{F7110CFE-0D00-00B0-7376-D174D7E49E06}"/>
                </a:ext>
              </a:extLst>
            </p:cNvPr>
            <p:cNvSpPr txBox="1"/>
            <p:nvPr/>
          </p:nvSpPr>
          <p:spPr>
            <a:xfrm>
              <a:off x="1989314"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grpSp>
      <p:grpSp>
        <p:nvGrpSpPr>
          <p:cNvPr id="18" name="Group 17">
            <a:extLst>
              <a:ext uri="{FF2B5EF4-FFF2-40B4-BE49-F238E27FC236}">
                <a16:creationId xmlns:a16="http://schemas.microsoft.com/office/drawing/2014/main" id="{34386964-B1E0-DAEB-374B-776387D1F42F}"/>
              </a:ext>
            </a:extLst>
          </p:cNvPr>
          <p:cNvGrpSpPr/>
          <p:nvPr/>
        </p:nvGrpSpPr>
        <p:grpSpPr>
          <a:xfrm>
            <a:off x="502759" y="4463138"/>
            <a:ext cx="551904" cy="1675764"/>
            <a:chOff x="654774" y="1404966"/>
            <a:chExt cx="551904" cy="1675764"/>
          </a:xfrm>
        </p:grpSpPr>
        <p:sp>
          <p:nvSpPr>
            <p:cNvPr id="19" name="TextBox 18">
              <a:extLst>
                <a:ext uri="{FF2B5EF4-FFF2-40B4-BE49-F238E27FC236}">
                  <a16:creationId xmlns:a16="http://schemas.microsoft.com/office/drawing/2014/main" id="{C586A5EF-C2AC-8D0D-0BFB-B1BE13D6BE5F}"/>
                </a:ext>
              </a:extLst>
            </p:cNvPr>
            <p:cNvSpPr txBox="1"/>
            <p:nvPr/>
          </p:nvSpPr>
          <p:spPr>
            <a:xfrm>
              <a:off x="834268" y="1404966"/>
              <a:ext cx="3609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0.2</a:t>
              </a:r>
            </a:p>
          </p:txBody>
        </p:sp>
        <p:sp>
          <p:nvSpPr>
            <p:cNvPr id="20" name="TextBox 19">
              <a:extLst>
                <a:ext uri="{FF2B5EF4-FFF2-40B4-BE49-F238E27FC236}">
                  <a16:creationId xmlns:a16="http://schemas.microsoft.com/office/drawing/2014/main" id="{30CA62A3-0074-9159-BD72-D1F8BA8468DF}"/>
                </a:ext>
              </a:extLst>
            </p:cNvPr>
            <p:cNvSpPr txBox="1"/>
            <p:nvPr/>
          </p:nvSpPr>
          <p:spPr>
            <a:xfrm>
              <a:off x="845682" y="2112927"/>
              <a:ext cx="3609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0.1</a:t>
              </a:r>
            </a:p>
          </p:txBody>
        </p:sp>
        <p:sp>
          <p:nvSpPr>
            <p:cNvPr id="21" name="TextBox 20">
              <a:extLst>
                <a:ext uri="{FF2B5EF4-FFF2-40B4-BE49-F238E27FC236}">
                  <a16:creationId xmlns:a16="http://schemas.microsoft.com/office/drawing/2014/main" id="{FBB81D08-7A33-44E7-CC55-A5F26266A4FD}"/>
                </a:ext>
              </a:extLst>
            </p:cNvPr>
            <p:cNvSpPr txBox="1"/>
            <p:nvPr/>
          </p:nvSpPr>
          <p:spPr>
            <a:xfrm>
              <a:off x="911158" y="2829628"/>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22" name="TextBox 21">
              <a:extLst>
                <a:ext uri="{FF2B5EF4-FFF2-40B4-BE49-F238E27FC236}">
                  <a16:creationId xmlns:a16="http://schemas.microsoft.com/office/drawing/2014/main" id="{A911ADDF-8194-ADA9-BDF1-F2AFA6CF7252}"/>
                </a:ext>
              </a:extLst>
            </p:cNvPr>
            <p:cNvSpPr txBox="1"/>
            <p:nvPr/>
          </p:nvSpPr>
          <p:spPr>
            <a:xfrm rot="16200000">
              <a:off x="-1335" y="2178399"/>
              <a:ext cx="15584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average silhouette width</a:t>
              </a:r>
            </a:p>
          </p:txBody>
        </p:sp>
      </p:grpSp>
      <p:grpSp>
        <p:nvGrpSpPr>
          <p:cNvPr id="36" name="Group 35">
            <a:extLst>
              <a:ext uri="{FF2B5EF4-FFF2-40B4-BE49-F238E27FC236}">
                <a16:creationId xmlns:a16="http://schemas.microsoft.com/office/drawing/2014/main" id="{303C20F6-60ED-0071-B871-7678B853BE43}"/>
              </a:ext>
            </a:extLst>
          </p:cNvPr>
          <p:cNvGrpSpPr/>
          <p:nvPr/>
        </p:nvGrpSpPr>
        <p:grpSpPr>
          <a:xfrm>
            <a:off x="8634565" y="7618760"/>
            <a:ext cx="3197908" cy="2289482"/>
            <a:chOff x="3884765" y="7511367"/>
            <a:chExt cx="3197908" cy="2289482"/>
          </a:xfrm>
        </p:grpSpPr>
        <p:pic>
          <p:nvPicPr>
            <p:cNvPr id="842" name="Google Shape;842;p9" descr="A graph of different colored squares&#10;&#10;Description automatically generated"/>
            <p:cNvPicPr preferRelativeResize="0"/>
            <p:nvPr/>
          </p:nvPicPr>
          <p:blipFill rotWithShape="1">
            <a:blip r:embed="rId7">
              <a:alphaModFix/>
            </a:blip>
            <a:srcRect r="34940"/>
            <a:stretch/>
          </p:blipFill>
          <p:spPr>
            <a:xfrm>
              <a:off x="3884765" y="7511367"/>
              <a:ext cx="1546763" cy="2289482"/>
            </a:xfrm>
            <a:prstGeom prst="rect">
              <a:avLst/>
            </a:prstGeom>
            <a:noFill/>
            <a:ln>
              <a:noFill/>
            </a:ln>
          </p:spPr>
        </p:pic>
        <p:grpSp>
          <p:nvGrpSpPr>
            <p:cNvPr id="849" name="Google Shape;849;p9"/>
            <p:cNvGrpSpPr/>
            <p:nvPr/>
          </p:nvGrpSpPr>
          <p:grpSpPr>
            <a:xfrm>
              <a:off x="5614476" y="8713585"/>
              <a:ext cx="735177" cy="616284"/>
              <a:chOff x="6502855" y="7767294"/>
              <a:chExt cx="735177" cy="616284"/>
            </a:xfrm>
          </p:grpSpPr>
          <p:grpSp>
            <p:nvGrpSpPr>
              <p:cNvPr id="850" name="Google Shape;850;p9"/>
              <p:cNvGrpSpPr/>
              <p:nvPr/>
            </p:nvGrpSpPr>
            <p:grpSpPr>
              <a:xfrm>
                <a:off x="6565743" y="7767294"/>
                <a:ext cx="672289" cy="616284"/>
                <a:chOff x="5815869" y="6266420"/>
                <a:chExt cx="672289" cy="616284"/>
              </a:xfrm>
            </p:grpSpPr>
            <p:sp>
              <p:nvSpPr>
                <p:cNvPr id="851" name="Google Shape;851;p9"/>
                <p:cNvSpPr txBox="1"/>
                <p:nvPr/>
              </p:nvSpPr>
              <p:spPr>
                <a:xfrm>
                  <a:off x="5815869" y="6636523"/>
                  <a:ext cx="6522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a:solidFill>
                        <a:schemeClr val="dk1"/>
                      </a:solidFill>
                      <a:latin typeface="Arial" panose="020B0604020202020204" pitchFamily="34" charset="0"/>
                      <a:ea typeface="Calibri"/>
                      <a:cs typeface="Arial" panose="020B0604020202020204" pitchFamily="34" charset="0"/>
                      <a:sym typeface="Calibri"/>
                    </a:rPr>
                    <a:t>ERA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52" name="Google Shape;852;p9"/>
                <p:cNvSpPr txBox="1"/>
                <p:nvPr/>
              </p:nvSpPr>
              <p:spPr>
                <a:xfrm>
                  <a:off x="5815869" y="6266420"/>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3" name="Google Shape;853;p9"/>
                <p:cNvSpPr txBox="1"/>
                <p:nvPr/>
              </p:nvSpPr>
              <p:spPr>
                <a:xfrm>
                  <a:off x="5815869" y="6445351"/>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4" name="Google Shape;854;p9"/>
              <p:cNvGrpSpPr/>
              <p:nvPr/>
            </p:nvGrpSpPr>
            <p:grpSpPr>
              <a:xfrm>
                <a:off x="6502855" y="7842398"/>
                <a:ext cx="97808" cy="467780"/>
                <a:chOff x="5752981" y="6341524"/>
                <a:chExt cx="97808" cy="467780"/>
              </a:xfrm>
            </p:grpSpPr>
            <p:sp>
              <p:nvSpPr>
                <p:cNvPr id="855" name="Google Shape;855;p9"/>
                <p:cNvSpPr/>
                <p:nvPr/>
              </p:nvSpPr>
              <p:spPr>
                <a:xfrm>
                  <a:off x="5752981" y="634152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856" name="Google Shape;856;p9"/>
                <p:cNvSpPr/>
                <p:nvPr/>
              </p:nvSpPr>
              <p:spPr>
                <a:xfrm>
                  <a:off x="5752981" y="6711496"/>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857" name="Google Shape;857;p9"/>
                <p:cNvSpPr/>
                <p:nvPr/>
              </p:nvSpPr>
              <p:spPr>
                <a:xfrm>
                  <a:off x="5752981" y="6526510"/>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rgbClr val="FFFF33"/>
                    </a:solidFill>
                    <a:highlight>
                      <a:srgbClr val="FFFF33"/>
                    </a:highlight>
                    <a:latin typeface="Arial" panose="020B0604020202020204" pitchFamily="34" charset="0"/>
                    <a:ea typeface="Calibri"/>
                    <a:cs typeface="Arial" panose="020B0604020202020204" pitchFamily="34" charset="0"/>
                    <a:sym typeface="Calibri"/>
                  </a:endParaRPr>
                </a:p>
              </p:txBody>
            </p:sp>
          </p:grpSp>
        </p:grpSp>
        <p:sp>
          <p:nvSpPr>
            <p:cNvPr id="5" name="TextBox 4">
              <a:extLst>
                <a:ext uri="{FF2B5EF4-FFF2-40B4-BE49-F238E27FC236}">
                  <a16:creationId xmlns:a16="http://schemas.microsoft.com/office/drawing/2014/main" id="{9DCF78B3-1E77-5D93-14F8-169BEDAD0B58}"/>
                </a:ext>
              </a:extLst>
            </p:cNvPr>
            <p:cNvSpPr txBox="1"/>
            <p:nvPr/>
          </p:nvSpPr>
          <p:spPr>
            <a:xfrm>
              <a:off x="5532415" y="8541696"/>
              <a:ext cx="95731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Disease state</a:t>
              </a:r>
            </a:p>
          </p:txBody>
        </p:sp>
        <p:grpSp>
          <p:nvGrpSpPr>
            <p:cNvPr id="35" name="Group 34">
              <a:extLst>
                <a:ext uri="{FF2B5EF4-FFF2-40B4-BE49-F238E27FC236}">
                  <a16:creationId xmlns:a16="http://schemas.microsoft.com/office/drawing/2014/main" id="{23D5356C-0607-AEE2-6CA7-52D66BDCEDCD}"/>
                </a:ext>
              </a:extLst>
            </p:cNvPr>
            <p:cNvGrpSpPr/>
            <p:nvPr/>
          </p:nvGrpSpPr>
          <p:grpSpPr>
            <a:xfrm>
              <a:off x="5471606" y="7768929"/>
              <a:ext cx="1611067" cy="705089"/>
              <a:chOff x="5471606" y="7768929"/>
              <a:chExt cx="1611067" cy="705089"/>
            </a:xfrm>
          </p:grpSpPr>
          <p:sp>
            <p:nvSpPr>
              <p:cNvPr id="858" name="Google Shape;858;p9"/>
              <p:cNvSpPr/>
              <p:nvPr/>
            </p:nvSpPr>
            <p:spPr>
              <a:xfrm>
                <a:off x="5471606" y="7897432"/>
                <a:ext cx="854080" cy="1589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 name="TextBox 1">
                <a:extLst>
                  <a:ext uri="{FF2B5EF4-FFF2-40B4-BE49-F238E27FC236}">
                    <a16:creationId xmlns:a16="http://schemas.microsoft.com/office/drawing/2014/main" id="{EEA8B776-5EB7-71CF-B8DB-8B4427DDA278}"/>
                  </a:ext>
                </a:extLst>
              </p:cNvPr>
              <p:cNvSpPr txBox="1"/>
              <p:nvPr/>
            </p:nvSpPr>
            <p:spPr>
              <a:xfrm>
                <a:off x="5516219" y="7768929"/>
                <a:ext cx="156645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Adjusted null distribution</a:t>
                </a:r>
              </a:p>
            </p:txBody>
          </p:sp>
          <p:sp>
            <p:nvSpPr>
              <p:cNvPr id="24" name="Google Shape;851;p9">
                <a:extLst>
                  <a:ext uri="{FF2B5EF4-FFF2-40B4-BE49-F238E27FC236}">
                    <a16:creationId xmlns:a16="http://schemas.microsoft.com/office/drawing/2014/main" id="{F7304963-A520-1FAC-15C6-784CDC892E3B}"/>
                  </a:ext>
                </a:extLst>
              </p:cNvPr>
              <p:cNvSpPr txBox="1"/>
              <p:nvPr/>
            </p:nvSpPr>
            <p:spPr>
              <a:xfrm>
                <a:off x="5784452" y="8160562"/>
                <a:ext cx="6522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a:solidFill>
                      <a:schemeClr val="dk1"/>
                    </a:solidFill>
                    <a:latin typeface="Arial" panose="020B0604020202020204" pitchFamily="34" charset="0"/>
                    <a:ea typeface="Calibri"/>
                    <a:cs typeface="Arial" panose="020B0604020202020204" pitchFamily="34" charset="0"/>
                    <a:sym typeface="Calibri"/>
                  </a:rPr>
                  <a:t>ERA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5" name="Google Shape;853;p9">
                <a:extLst>
                  <a:ext uri="{FF2B5EF4-FFF2-40B4-BE49-F238E27FC236}">
                    <a16:creationId xmlns:a16="http://schemas.microsoft.com/office/drawing/2014/main" id="{83298FB8-C45C-95D9-7DC9-58683A1BB99F}"/>
                  </a:ext>
                </a:extLst>
              </p:cNvPr>
              <p:cNvSpPr txBox="1"/>
              <p:nvPr/>
            </p:nvSpPr>
            <p:spPr>
              <a:xfrm>
                <a:off x="5784452" y="7969390"/>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TextBox 25">
                <a:extLst>
                  <a:ext uri="{FF2B5EF4-FFF2-40B4-BE49-F238E27FC236}">
                    <a16:creationId xmlns:a16="http://schemas.microsoft.com/office/drawing/2014/main" id="{3B030CD5-CE03-18F7-FC7D-895FF0FE26C4}"/>
                  </a:ext>
                </a:extLst>
              </p:cNvPr>
              <p:cNvSpPr txBox="1"/>
              <p:nvPr/>
            </p:nvSpPr>
            <p:spPr>
              <a:xfrm>
                <a:off x="5549467" y="7909677"/>
                <a:ext cx="319318" cy="369332"/>
              </a:xfrm>
              <a:prstGeom prst="rect">
                <a:avLst/>
              </a:prstGeom>
              <a:noFill/>
            </p:spPr>
            <p:txBody>
              <a:bodyPr wrap="none" rtlCol="0">
                <a:spAutoFit/>
              </a:bodyPr>
              <a:lstStyle/>
              <a:p>
                <a:r>
                  <a:rPr lang="en-US" sz="1800" dirty="0"/>
                  <a:t>+</a:t>
                </a:r>
              </a:p>
            </p:txBody>
          </p:sp>
          <p:sp>
            <p:nvSpPr>
              <p:cNvPr id="27" name="TextBox 26">
                <a:extLst>
                  <a:ext uri="{FF2B5EF4-FFF2-40B4-BE49-F238E27FC236}">
                    <a16:creationId xmlns:a16="http://schemas.microsoft.com/office/drawing/2014/main" id="{3BAD78EA-C09E-AEA1-88E1-1AAC27798090}"/>
                  </a:ext>
                </a:extLst>
              </p:cNvPr>
              <p:cNvSpPr txBox="1"/>
              <p:nvPr/>
            </p:nvSpPr>
            <p:spPr>
              <a:xfrm rot="2614199">
                <a:off x="5548208" y="8104686"/>
                <a:ext cx="319318" cy="369332"/>
              </a:xfrm>
              <a:prstGeom prst="rect">
                <a:avLst/>
              </a:prstGeom>
              <a:noFill/>
            </p:spPr>
            <p:txBody>
              <a:bodyPr wrap="none" rtlCol="0">
                <a:spAutoFit/>
              </a:bodyPr>
              <a:lstStyle/>
              <a:p>
                <a:r>
                  <a:rPr lang="en-US" sz="1800" dirty="0"/>
                  <a:t>+</a:t>
                </a:r>
              </a:p>
            </p:txBody>
          </p:sp>
        </p:grpSp>
      </p:grpSp>
      <p:grpSp>
        <p:nvGrpSpPr>
          <p:cNvPr id="33" name="Group 32">
            <a:extLst>
              <a:ext uri="{FF2B5EF4-FFF2-40B4-BE49-F238E27FC236}">
                <a16:creationId xmlns:a16="http://schemas.microsoft.com/office/drawing/2014/main" id="{02AD7EC1-F8F7-82D9-5674-B766A4C36177}"/>
              </a:ext>
            </a:extLst>
          </p:cNvPr>
          <p:cNvGrpSpPr/>
          <p:nvPr/>
        </p:nvGrpSpPr>
        <p:grpSpPr>
          <a:xfrm>
            <a:off x="5454726" y="1738594"/>
            <a:ext cx="375398" cy="646331"/>
            <a:chOff x="5794048" y="2214386"/>
            <a:chExt cx="375398" cy="646331"/>
          </a:xfrm>
        </p:grpSpPr>
        <p:sp>
          <p:nvSpPr>
            <p:cNvPr id="32" name="Rectangle 31">
              <a:extLst>
                <a:ext uri="{FF2B5EF4-FFF2-40B4-BE49-F238E27FC236}">
                  <a16:creationId xmlns:a16="http://schemas.microsoft.com/office/drawing/2014/main" id="{05904956-2474-7012-546E-A0196982594C}"/>
                </a:ext>
              </a:extLst>
            </p:cNvPr>
            <p:cNvSpPr/>
            <p:nvPr/>
          </p:nvSpPr>
          <p:spPr>
            <a:xfrm>
              <a:off x="5868785" y="2247441"/>
              <a:ext cx="300661" cy="5802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1F5FCB2-21B5-87E1-605C-E626E976776A}"/>
                </a:ext>
              </a:extLst>
            </p:cNvPr>
            <p:cNvSpPr txBox="1"/>
            <p:nvPr/>
          </p:nvSpPr>
          <p:spPr>
            <a:xfrm>
              <a:off x="5794048" y="2214386"/>
              <a:ext cx="338554" cy="646331"/>
            </a:xfrm>
            <a:prstGeom prst="rect">
              <a:avLst/>
            </a:prstGeom>
            <a:noFill/>
          </p:spPr>
          <p:txBody>
            <a:bodyPr wrap="none" rtlCol="0">
              <a:spAutoFit/>
            </a:bodyPr>
            <a:lstStyle/>
            <a:p>
              <a:r>
                <a:rPr lang="en-US" sz="900" dirty="0"/>
                <a:t>G1</a:t>
              </a:r>
            </a:p>
            <a:p>
              <a:r>
                <a:rPr lang="en-US" sz="900" dirty="0"/>
                <a:t>G2</a:t>
              </a:r>
            </a:p>
            <a:p>
              <a:r>
                <a:rPr lang="en-US" sz="900" dirty="0"/>
                <a:t>G3</a:t>
              </a:r>
            </a:p>
            <a:p>
              <a:r>
                <a:rPr lang="en-US" sz="900" dirty="0"/>
                <a:t>G4</a:t>
              </a:r>
            </a:p>
          </p:txBody>
        </p:sp>
      </p:grpSp>
      <p:sp>
        <p:nvSpPr>
          <p:cNvPr id="3" name="Google Shape;706;p6">
            <a:extLst>
              <a:ext uri="{FF2B5EF4-FFF2-40B4-BE49-F238E27FC236}">
                <a16:creationId xmlns:a16="http://schemas.microsoft.com/office/drawing/2014/main" id="{EA606926-076F-0D37-6426-9C2E4BF3E1A6}"/>
              </a:ext>
            </a:extLst>
          </p:cNvPr>
          <p:cNvSpPr txBox="1"/>
          <p:nvPr/>
        </p:nvSpPr>
        <p:spPr>
          <a:xfrm>
            <a:off x="5180203" y="1136431"/>
            <a:ext cx="113408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Disease.group1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 name="Google Shape;707;p6">
            <a:extLst>
              <a:ext uri="{FF2B5EF4-FFF2-40B4-BE49-F238E27FC236}">
                <a16:creationId xmlns:a16="http://schemas.microsoft.com/office/drawing/2014/main" id="{D1197605-8121-1E4D-932E-8DE0B358F233}"/>
              </a:ext>
            </a:extLst>
          </p:cNvPr>
          <p:cNvSpPr txBox="1"/>
          <p:nvPr/>
        </p:nvSpPr>
        <p:spPr>
          <a:xfrm>
            <a:off x="5180203" y="970144"/>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0" name="Google Shape;707;p6">
            <a:extLst>
              <a:ext uri="{FF2B5EF4-FFF2-40B4-BE49-F238E27FC236}">
                <a16:creationId xmlns:a16="http://schemas.microsoft.com/office/drawing/2014/main" id="{1F978F6E-C991-B8EF-B634-1E68D66B9F83}"/>
              </a:ext>
            </a:extLst>
          </p:cNvPr>
          <p:cNvSpPr txBox="1"/>
          <p:nvPr/>
        </p:nvSpPr>
        <p:spPr>
          <a:xfrm>
            <a:off x="5180203" y="1308047"/>
            <a:ext cx="116577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Disease.group2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1" name="Google Shape;707;p6">
            <a:extLst>
              <a:ext uri="{FF2B5EF4-FFF2-40B4-BE49-F238E27FC236}">
                <a16:creationId xmlns:a16="http://schemas.microsoft.com/office/drawing/2014/main" id="{AC24EBED-A1BD-0AE7-2F44-AA01646887D1}"/>
              </a:ext>
            </a:extLst>
          </p:cNvPr>
          <p:cNvSpPr txBox="1"/>
          <p:nvPr/>
        </p:nvSpPr>
        <p:spPr>
          <a:xfrm>
            <a:off x="5272002" y="1545403"/>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2" name="Group 781">
            <a:extLst>
              <a:ext uri="{FF2B5EF4-FFF2-40B4-BE49-F238E27FC236}">
                <a16:creationId xmlns:a16="http://schemas.microsoft.com/office/drawing/2014/main" id="{44B804A8-DA4B-B13B-FFF1-E37E3B7BA25A}"/>
              </a:ext>
            </a:extLst>
          </p:cNvPr>
          <p:cNvGrpSpPr/>
          <p:nvPr/>
        </p:nvGrpSpPr>
        <p:grpSpPr>
          <a:xfrm>
            <a:off x="6142877" y="1301989"/>
            <a:ext cx="1294044" cy="240993"/>
            <a:chOff x="6079852" y="1699159"/>
            <a:chExt cx="1294044" cy="240993"/>
          </a:xfrm>
        </p:grpSpPr>
        <p:grpSp>
          <p:nvGrpSpPr>
            <p:cNvPr id="783" name="Group 782">
              <a:extLst>
                <a:ext uri="{FF2B5EF4-FFF2-40B4-BE49-F238E27FC236}">
                  <a16:creationId xmlns:a16="http://schemas.microsoft.com/office/drawing/2014/main" id="{BD0C4654-1D0C-2EC0-DD6A-BBD574B217F9}"/>
                </a:ext>
              </a:extLst>
            </p:cNvPr>
            <p:cNvGrpSpPr/>
            <p:nvPr/>
          </p:nvGrpSpPr>
          <p:grpSpPr>
            <a:xfrm>
              <a:off x="6079852" y="1709320"/>
              <a:ext cx="713047" cy="230832"/>
              <a:chOff x="6079852" y="1709320"/>
              <a:chExt cx="713047" cy="230832"/>
            </a:xfrm>
          </p:grpSpPr>
          <p:sp>
            <p:nvSpPr>
              <p:cNvPr id="787" name="Google Shape;376;p2">
                <a:extLst>
                  <a:ext uri="{FF2B5EF4-FFF2-40B4-BE49-F238E27FC236}">
                    <a16:creationId xmlns:a16="http://schemas.microsoft.com/office/drawing/2014/main" id="{2212E6B4-3ED5-8D37-6443-BF4FB8D85069}"/>
                  </a:ext>
                </a:extLst>
              </p:cNvPr>
              <p:cNvSpPr/>
              <p:nvPr/>
            </p:nvSpPr>
            <p:spPr>
              <a:xfrm>
                <a:off x="6079852" y="1775101"/>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88" name="Google Shape;380;p2">
                <a:extLst>
                  <a:ext uri="{FF2B5EF4-FFF2-40B4-BE49-F238E27FC236}">
                    <a16:creationId xmlns:a16="http://schemas.microsoft.com/office/drawing/2014/main" id="{D0C38A23-1D96-1286-EB18-F6A2C4573459}"/>
                  </a:ext>
                </a:extLst>
              </p:cNvPr>
              <p:cNvSpPr txBox="1"/>
              <p:nvPr/>
            </p:nvSpPr>
            <p:spPr>
              <a:xfrm>
                <a:off x="6120610" y="1709320"/>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84" name="Google Shape;384;p2">
              <a:extLst>
                <a:ext uri="{FF2B5EF4-FFF2-40B4-BE49-F238E27FC236}">
                  <a16:creationId xmlns:a16="http://schemas.microsoft.com/office/drawing/2014/main" id="{5D8C005C-8E66-AA3F-9B1A-A4C9E35A51DB}"/>
                </a:ext>
              </a:extLst>
            </p:cNvPr>
            <p:cNvGrpSpPr/>
            <p:nvPr/>
          </p:nvGrpSpPr>
          <p:grpSpPr>
            <a:xfrm>
              <a:off x="6483806" y="1699159"/>
              <a:ext cx="890090" cy="230792"/>
              <a:chOff x="6279970" y="1638309"/>
              <a:chExt cx="890090" cy="230792"/>
            </a:xfrm>
          </p:grpSpPr>
          <p:sp>
            <p:nvSpPr>
              <p:cNvPr id="785" name="Google Shape;385;p2">
                <a:extLst>
                  <a:ext uri="{FF2B5EF4-FFF2-40B4-BE49-F238E27FC236}">
                    <a16:creationId xmlns:a16="http://schemas.microsoft.com/office/drawing/2014/main" id="{C23BF952-1012-5249-D8F6-8C2CE83B7A66}"/>
                  </a:ext>
                </a:extLst>
              </p:cNvPr>
              <p:cNvSpPr txBox="1"/>
              <p:nvPr/>
            </p:nvSpPr>
            <p:spPr>
              <a:xfrm>
                <a:off x="6320727" y="1638309"/>
                <a:ext cx="849333" cy="230792"/>
              </a:xfrm>
              <a:prstGeom prst="rect">
                <a:avLst/>
              </a:prstGeom>
              <a:noFill/>
              <a:ln>
                <a:noFill/>
              </a:ln>
            </p:spPr>
            <p:txBody>
              <a:bodyPr spcFirstLastPara="1" wrap="square" lIns="91425" tIns="45700" rIns="91425" bIns="45700" anchor="t" anchorCtr="0">
                <a:spAutoFit/>
              </a:bodyPr>
              <a:lstStyle/>
              <a:p>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6" name="Google Shape;386;p2">
                <a:extLst>
                  <a:ext uri="{FF2B5EF4-FFF2-40B4-BE49-F238E27FC236}">
                    <a16:creationId xmlns:a16="http://schemas.microsoft.com/office/drawing/2014/main" id="{9C01118C-F8FF-1803-F9A7-24B3689CBE41}"/>
                  </a:ext>
                </a:extLst>
              </p:cNvPr>
              <p:cNvSpPr/>
              <p:nvPr/>
            </p:nvSpPr>
            <p:spPr>
              <a:xfrm>
                <a:off x="6279970" y="1706148"/>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789" name="Group 788">
            <a:extLst>
              <a:ext uri="{FF2B5EF4-FFF2-40B4-BE49-F238E27FC236}">
                <a16:creationId xmlns:a16="http://schemas.microsoft.com/office/drawing/2014/main" id="{847A6C26-515C-B504-0534-68F04F023C80}"/>
              </a:ext>
            </a:extLst>
          </p:cNvPr>
          <p:cNvGrpSpPr/>
          <p:nvPr/>
        </p:nvGrpSpPr>
        <p:grpSpPr>
          <a:xfrm>
            <a:off x="6145459" y="1140994"/>
            <a:ext cx="1517973" cy="230832"/>
            <a:chOff x="6024373" y="986551"/>
            <a:chExt cx="1517973" cy="230832"/>
          </a:xfrm>
        </p:grpSpPr>
        <p:grpSp>
          <p:nvGrpSpPr>
            <p:cNvPr id="790" name="Google Shape;377;p2">
              <a:extLst>
                <a:ext uri="{FF2B5EF4-FFF2-40B4-BE49-F238E27FC236}">
                  <a16:creationId xmlns:a16="http://schemas.microsoft.com/office/drawing/2014/main" id="{EE4350EE-0CD1-8AB7-DBAA-455579771B8D}"/>
                </a:ext>
              </a:extLst>
            </p:cNvPr>
            <p:cNvGrpSpPr/>
            <p:nvPr/>
          </p:nvGrpSpPr>
          <p:grpSpPr>
            <a:xfrm>
              <a:off x="6426836" y="986551"/>
              <a:ext cx="693019" cy="230832"/>
              <a:chOff x="6310480" y="786300"/>
              <a:chExt cx="693019" cy="230832"/>
            </a:xfrm>
          </p:grpSpPr>
          <p:sp>
            <p:nvSpPr>
              <p:cNvPr id="797" name="Google Shape;378;p2">
                <a:extLst>
                  <a:ext uri="{FF2B5EF4-FFF2-40B4-BE49-F238E27FC236}">
                    <a16:creationId xmlns:a16="http://schemas.microsoft.com/office/drawing/2014/main" id="{193932E6-4D69-5D23-73ED-EFAD33629C15}"/>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798" name="Google Shape;379;p2">
                <a:extLst>
                  <a:ext uri="{FF2B5EF4-FFF2-40B4-BE49-F238E27FC236}">
                    <a16:creationId xmlns:a16="http://schemas.microsoft.com/office/drawing/2014/main" id="{81ACE624-2DFF-2BDE-ED6E-F2D7D6C3D23F}"/>
                  </a:ext>
                </a:extLst>
              </p:cNvPr>
              <p:cNvSpPr txBox="1"/>
              <p:nvPr/>
            </p:nvSpPr>
            <p:spPr>
              <a:xfrm>
                <a:off x="6351238" y="786300"/>
                <a:ext cx="65226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1" name="Group 790">
              <a:extLst>
                <a:ext uri="{FF2B5EF4-FFF2-40B4-BE49-F238E27FC236}">
                  <a16:creationId xmlns:a16="http://schemas.microsoft.com/office/drawing/2014/main" id="{FE911A9C-E5F9-11B6-7C86-CC0B83F341B8}"/>
                </a:ext>
              </a:extLst>
            </p:cNvPr>
            <p:cNvGrpSpPr/>
            <p:nvPr/>
          </p:nvGrpSpPr>
          <p:grpSpPr>
            <a:xfrm>
              <a:off x="6024373" y="986551"/>
              <a:ext cx="713047" cy="230832"/>
              <a:chOff x="5985137" y="1742011"/>
              <a:chExt cx="713047" cy="230832"/>
            </a:xfrm>
          </p:grpSpPr>
          <p:sp>
            <p:nvSpPr>
              <p:cNvPr id="795" name="Google Shape;376;p2">
                <a:extLst>
                  <a:ext uri="{FF2B5EF4-FFF2-40B4-BE49-F238E27FC236}">
                    <a16:creationId xmlns:a16="http://schemas.microsoft.com/office/drawing/2014/main" id="{788DE493-3700-E1D5-EB08-6D8DC30EC76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96" name="Google Shape;380;p2">
                <a:extLst>
                  <a:ext uri="{FF2B5EF4-FFF2-40B4-BE49-F238E27FC236}">
                    <a16:creationId xmlns:a16="http://schemas.microsoft.com/office/drawing/2014/main" id="{B1A7CC2C-80FD-4F9C-E610-FAA25FFE6013}"/>
                  </a:ext>
                </a:extLst>
              </p:cNvPr>
              <p:cNvSpPr txBox="1"/>
              <p:nvPr/>
            </p:nvSpPr>
            <p:spPr>
              <a:xfrm>
                <a:off x="6025895" y="1742011"/>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2" name="Google Shape;381;p2">
              <a:extLst>
                <a:ext uri="{FF2B5EF4-FFF2-40B4-BE49-F238E27FC236}">
                  <a16:creationId xmlns:a16="http://schemas.microsoft.com/office/drawing/2014/main" id="{A5494173-642D-74FD-3AFF-FFD8A91849FA}"/>
                </a:ext>
              </a:extLst>
            </p:cNvPr>
            <p:cNvGrpSpPr/>
            <p:nvPr/>
          </p:nvGrpSpPr>
          <p:grpSpPr>
            <a:xfrm>
              <a:off x="6829299" y="986551"/>
              <a:ext cx="713047" cy="230832"/>
              <a:chOff x="6310480" y="623756"/>
              <a:chExt cx="713047" cy="230832"/>
            </a:xfrm>
          </p:grpSpPr>
          <p:sp>
            <p:nvSpPr>
              <p:cNvPr id="793" name="Google Shape;382;p2">
                <a:extLst>
                  <a:ext uri="{FF2B5EF4-FFF2-40B4-BE49-F238E27FC236}">
                    <a16:creationId xmlns:a16="http://schemas.microsoft.com/office/drawing/2014/main" id="{EACA0E9B-2AEB-0764-CDCE-8EF5443ECAEC}"/>
                  </a:ext>
                </a:extLst>
              </p:cNvPr>
              <p:cNvSpPr txBox="1"/>
              <p:nvPr/>
            </p:nvSpPr>
            <p:spPr>
              <a:xfrm>
                <a:off x="6351238" y="623756"/>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94" name="Google Shape;383;p2">
                <a:extLst>
                  <a:ext uri="{FF2B5EF4-FFF2-40B4-BE49-F238E27FC236}">
                    <a16:creationId xmlns:a16="http://schemas.microsoft.com/office/drawing/2014/main" id="{2BD7773C-CC8F-30A8-8685-45F008CFE989}"/>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6" name="TextBox 5">
            <a:extLst>
              <a:ext uri="{FF2B5EF4-FFF2-40B4-BE49-F238E27FC236}">
                <a16:creationId xmlns:a16="http://schemas.microsoft.com/office/drawing/2014/main" id="{E8964420-4862-2878-37F2-DED2F2E288CD}"/>
              </a:ext>
            </a:extLst>
          </p:cNvPr>
          <p:cNvSpPr txBox="1"/>
          <p:nvPr/>
        </p:nvSpPr>
        <p:spPr>
          <a:xfrm>
            <a:off x="4287481" y="4708852"/>
            <a:ext cx="1018227" cy="230832"/>
          </a:xfrm>
          <a:prstGeom prst="rect">
            <a:avLst/>
          </a:prstGeom>
          <a:noFill/>
        </p:spPr>
        <p:txBody>
          <a:bodyPr wrap="none" rtlCol="0">
            <a:spAutoFit/>
          </a:bodyPr>
          <a:lstStyle/>
          <a:p>
            <a:r>
              <a:rPr lang="en-US" sz="900" dirty="0"/>
              <a:t>distance metrics</a:t>
            </a:r>
          </a:p>
        </p:txBody>
      </p:sp>
      <p:sp>
        <p:nvSpPr>
          <p:cNvPr id="23" name="TextBox 22">
            <a:extLst>
              <a:ext uri="{FF2B5EF4-FFF2-40B4-BE49-F238E27FC236}">
                <a16:creationId xmlns:a16="http://schemas.microsoft.com/office/drawing/2014/main" id="{9F78CE17-2D88-0023-A8BF-6B4E0833863F}"/>
              </a:ext>
            </a:extLst>
          </p:cNvPr>
          <p:cNvSpPr txBox="1"/>
          <p:nvPr/>
        </p:nvSpPr>
        <p:spPr>
          <a:xfrm>
            <a:off x="4557601" y="4880468"/>
            <a:ext cx="729687" cy="1215013"/>
          </a:xfrm>
          <a:prstGeom prst="rect">
            <a:avLst/>
          </a:prstGeom>
          <a:noFill/>
        </p:spPr>
        <p:txBody>
          <a:bodyPr wrap="none" rtlCol="0">
            <a:spAutoFit/>
          </a:bodyPr>
          <a:lstStyle/>
          <a:p>
            <a:pPr>
              <a:lnSpc>
                <a:spcPts val="1780"/>
              </a:lnSpc>
            </a:pPr>
            <a:r>
              <a:rPr lang="en-US" sz="900" dirty="0"/>
              <a:t>euclidean</a:t>
            </a:r>
          </a:p>
          <a:p>
            <a:pPr>
              <a:lnSpc>
                <a:spcPts val="1780"/>
              </a:lnSpc>
            </a:pPr>
            <a:r>
              <a:rPr lang="en-US" sz="900" dirty="0" err="1"/>
              <a:t>kendall</a:t>
            </a:r>
            <a:endParaRPr lang="en-US" sz="900" dirty="0"/>
          </a:p>
          <a:p>
            <a:pPr>
              <a:lnSpc>
                <a:spcPts val="1780"/>
              </a:lnSpc>
            </a:pPr>
            <a:r>
              <a:rPr lang="en-US" sz="900" dirty="0" err="1"/>
              <a:t>manhattan</a:t>
            </a:r>
            <a:endParaRPr lang="en-US" sz="900" dirty="0"/>
          </a:p>
          <a:p>
            <a:pPr>
              <a:lnSpc>
                <a:spcPts val="1780"/>
              </a:lnSpc>
            </a:pPr>
            <a:r>
              <a:rPr lang="en-US" sz="900" dirty="0" err="1"/>
              <a:t>pearson</a:t>
            </a:r>
            <a:endParaRPr lang="en-US" sz="900" dirty="0"/>
          </a:p>
          <a:p>
            <a:pPr>
              <a:lnSpc>
                <a:spcPts val="1780"/>
              </a:lnSpc>
            </a:pPr>
            <a:r>
              <a:rPr lang="en-US" sz="900" dirty="0"/>
              <a:t>spearman</a:t>
            </a:r>
          </a:p>
        </p:txBody>
      </p:sp>
      <p:pic>
        <p:nvPicPr>
          <p:cNvPr id="41" name="Picture 40" descr="A diagram of a number of squares&#10;&#10;Description automatically generated with medium confidence">
            <a:extLst>
              <a:ext uri="{FF2B5EF4-FFF2-40B4-BE49-F238E27FC236}">
                <a16:creationId xmlns:a16="http://schemas.microsoft.com/office/drawing/2014/main" id="{93E218D1-35BE-E858-7FA5-5A8A586C6A0F}"/>
              </a:ext>
            </a:extLst>
          </p:cNvPr>
          <p:cNvPicPr>
            <a:picLocks noChangeAspect="1"/>
          </p:cNvPicPr>
          <p:nvPr/>
        </p:nvPicPr>
        <p:blipFill>
          <a:blip r:embed="rId8"/>
          <a:srcRect l="5951"/>
          <a:stretch/>
        </p:blipFill>
        <p:spPr>
          <a:xfrm>
            <a:off x="720282" y="7232497"/>
            <a:ext cx="2774285" cy="2007752"/>
          </a:xfrm>
          <a:prstGeom prst="rect">
            <a:avLst/>
          </a:prstGeom>
        </p:spPr>
      </p:pic>
      <p:pic>
        <p:nvPicPr>
          <p:cNvPr id="49" name="Picture 48" descr="A close-up of a screen&#10;&#10;Description automatically generated">
            <a:extLst>
              <a:ext uri="{FF2B5EF4-FFF2-40B4-BE49-F238E27FC236}">
                <a16:creationId xmlns:a16="http://schemas.microsoft.com/office/drawing/2014/main" id="{ECF5DE7A-1143-8F8B-4C12-0C34A77695C8}"/>
              </a:ext>
            </a:extLst>
          </p:cNvPr>
          <p:cNvPicPr>
            <a:picLocks noChangeAspect="1"/>
          </p:cNvPicPr>
          <p:nvPr/>
        </p:nvPicPr>
        <p:blipFill>
          <a:blip r:embed="rId9"/>
          <a:srcRect t="11475" r="23054"/>
          <a:stretch/>
        </p:blipFill>
        <p:spPr>
          <a:xfrm>
            <a:off x="205756" y="1162953"/>
            <a:ext cx="4841810" cy="2398937"/>
          </a:xfrm>
          <a:prstGeom prst="rect">
            <a:avLst/>
          </a:prstGeom>
        </p:spPr>
      </p:pic>
      <p:pic>
        <p:nvPicPr>
          <p:cNvPr id="51" name="Picture 50" descr="A close-up of a screen&#10;&#10;Description automatically generated">
            <a:extLst>
              <a:ext uri="{FF2B5EF4-FFF2-40B4-BE49-F238E27FC236}">
                <a16:creationId xmlns:a16="http://schemas.microsoft.com/office/drawing/2014/main" id="{00EB10BB-D268-0E1B-5402-CAF0B8C0F04F}"/>
              </a:ext>
            </a:extLst>
          </p:cNvPr>
          <p:cNvPicPr>
            <a:picLocks noChangeAspect="1"/>
          </p:cNvPicPr>
          <p:nvPr/>
        </p:nvPicPr>
        <p:blipFill>
          <a:blip r:embed="rId9"/>
          <a:srcRect r="23054" b="91149"/>
          <a:stretch/>
        </p:blipFill>
        <p:spPr>
          <a:xfrm>
            <a:off x="205756" y="616553"/>
            <a:ext cx="4841810" cy="524442"/>
          </a:xfrm>
          <a:prstGeom prst="rect">
            <a:avLst/>
          </a:prstGeom>
        </p:spPr>
      </p:pic>
    </p:spTree>
    <p:extLst>
      <p:ext uri="{BB962C8B-B14F-4D97-AF65-F5344CB8AC3E}">
        <p14:creationId xmlns:p14="http://schemas.microsoft.com/office/powerpoint/2010/main" val="66205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3982035753"/>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370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352</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291</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707</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129</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599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pic>
        <p:nvPicPr>
          <p:cNvPr id="32" name="Picture 31">
            <a:extLst>
              <a:ext uri="{FF2B5EF4-FFF2-40B4-BE49-F238E27FC236}">
                <a16:creationId xmlns:a16="http://schemas.microsoft.com/office/drawing/2014/main" id="{C5059EC7-7781-08FA-11CA-13B6505BBB61}"/>
              </a:ext>
            </a:extLst>
          </p:cNvPr>
          <p:cNvPicPr>
            <a:picLocks noChangeAspect="1"/>
          </p:cNvPicPr>
          <p:nvPr/>
        </p:nvPicPr>
        <p:blipFill>
          <a:blip r:embed="rId6"/>
          <a:stretch>
            <a:fillRect/>
          </a:stretch>
        </p:blipFill>
        <p:spPr>
          <a:xfrm>
            <a:off x="8295867" y="2957998"/>
            <a:ext cx="5616712" cy="5616712"/>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7"/>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8"/>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10"/>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1">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2">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3"/>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38958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64674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65650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88682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87757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611401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629846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48291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69067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89843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708288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698731" y="7267329"/>
            <a:ext cx="344966" cy="230832"/>
          </a:xfrm>
          <a:prstGeom prst="rect">
            <a:avLst/>
          </a:prstGeom>
          <a:noFill/>
        </p:spPr>
        <p:txBody>
          <a:bodyPr wrap="none" rtlCol="0">
            <a:spAutoFit/>
          </a:bodyPr>
          <a:lstStyle/>
          <a:p>
            <a:pPr algn="r"/>
            <a:r>
              <a:rPr lang="en-US" sz="900" dirty="0"/>
              <a:t>NK</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614410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614225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5032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497102"/>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603419"/>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621726"/>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621295"/>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39345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39217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9626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956529"/>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5042269"/>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5060576"/>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5060145"/>
            <a:ext cx="1319016" cy="230832"/>
          </a:xfrm>
          <a:prstGeom prst="rect">
            <a:avLst/>
          </a:prstGeom>
          <a:noFill/>
        </p:spPr>
        <p:txBody>
          <a:bodyPr wrap="square" rtlCol="0">
            <a:spAutoFit/>
          </a:bodyPr>
          <a:lstStyle/>
          <a:p>
            <a:r>
              <a:rPr lang="en-US" sz="900" dirty="0"/>
              <a:t>At-Risk/ERA vs CON</a:t>
            </a:r>
          </a:p>
        </p:txBody>
      </p:sp>
      <p:grpSp>
        <p:nvGrpSpPr>
          <p:cNvPr id="522" name="Group 521">
            <a:extLst>
              <a:ext uri="{FF2B5EF4-FFF2-40B4-BE49-F238E27FC236}">
                <a16:creationId xmlns:a16="http://schemas.microsoft.com/office/drawing/2014/main" id="{5A72ACE4-843E-C7B1-558B-83AE7A1CA9E4}"/>
              </a:ext>
            </a:extLst>
          </p:cNvPr>
          <p:cNvGrpSpPr/>
          <p:nvPr/>
        </p:nvGrpSpPr>
        <p:grpSpPr>
          <a:xfrm>
            <a:off x="176123" y="7639259"/>
            <a:ext cx="2954935" cy="247456"/>
            <a:chOff x="212231" y="6288517"/>
            <a:chExt cx="2954935" cy="247456"/>
          </a:xfrm>
        </p:grpSpPr>
        <p:sp>
          <p:nvSpPr>
            <p:cNvPr id="524" name="Google Shape;527;p4">
              <a:extLst>
                <a:ext uri="{FF2B5EF4-FFF2-40B4-BE49-F238E27FC236}">
                  <a16:creationId xmlns:a16="http://schemas.microsoft.com/office/drawing/2014/main" id="{B66C64BE-0B2E-61DE-FF15-18696306FA56}"/>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5" name="Google Shape;529;p4">
              <a:extLst>
                <a:ext uri="{FF2B5EF4-FFF2-40B4-BE49-F238E27FC236}">
                  <a16:creationId xmlns:a16="http://schemas.microsoft.com/office/drawing/2014/main" id="{A827F62D-C0AA-DA64-1A5F-D29D57B3A58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25" name="Rectangle 624">
            <a:extLst>
              <a:ext uri="{FF2B5EF4-FFF2-40B4-BE49-F238E27FC236}">
                <a16:creationId xmlns:a16="http://schemas.microsoft.com/office/drawing/2014/main" id="{A08DE6A2-0A1C-332A-9976-A2FD1E84AFE6}"/>
              </a:ext>
            </a:extLst>
          </p:cNvPr>
          <p:cNvSpPr/>
          <p:nvPr/>
        </p:nvSpPr>
        <p:spPr>
          <a:xfrm>
            <a:off x="576076" y="8118471"/>
            <a:ext cx="183625" cy="1359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4" name="Group 633">
            <a:extLst>
              <a:ext uri="{FF2B5EF4-FFF2-40B4-BE49-F238E27FC236}">
                <a16:creationId xmlns:a16="http://schemas.microsoft.com/office/drawing/2014/main" id="{66974B75-BE1B-BDC9-A4E0-363ECEA904AE}"/>
              </a:ext>
            </a:extLst>
          </p:cNvPr>
          <p:cNvGrpSpPr/>
          <p:nvPr/>
        </p:nvGrpSpPr>
        <p:grpSpPr>
          <a:xfrm>
            <a:off x="334614" y="8102160"/>
            <a:ext cx="427705" cy="1136656"/>
            <a:chOff x="337557" y="8170045"/>
            <a:chExt cx="511612" cy="1359648"/>
          </a:xfrm>
        </p:grpSpPr>
        <p:sp>
          <p:nvSpPr>
            <p:cNvPr id="610" name="TextBox 609">
              <a:extLst>
                <a:ext uri="{FF2B5EF4-FFF2-40B4-BE49-F238E27FC236}">
                  <a16:creationId xmlns:a16="http://schemas.microsoft.com/office/drawing/2014/main" id="{817CFFB0-4D96-9F6F-5813-1C333D3E8C9C}"/>
                </a:ext>
              </a:extLst>
            </p:cNvPr>
            <p:cNvSpPr txBox="1"/>
            <p:nvPr/>
          </p:nvSpPr>
          <p:spPr>
            <a:xfrm rot="16200000">
              <a:off x="-158733" y="8666335"/>
              <a:ext cx="1223412" cy="230832"/>
            </a:xfrm>
            <a:prstGeom prst="rect">
              <a:avLst/>
            </a:prstGeom>
            <a:noFill/>
          </p:spPr>
          <p:txBody>
            <a:bodyPr wrap="none" rtlCol="0">
              <a:spAutoFit/>
            </a:bodyPr>
            <a:lstStyle/>
            <a:p>
              <a:r>
                <a:rPr lang="en-US" sz="900" dirty="0"/>
                <a:t>Average Importance</a:t>
              </a:r>
            </a:p>
          </p:txBody>
        </p:sp>
        <p:sp>
          <p:nvSpPr>
            <p:cNvPr id="611" name="TextBox 610">
              <a:extLst>
                <a:ext uri="{FF2B5EF4-FFF2-40B4-BE49-F238E27FC236}">
                  <a16:creationId xmlns:a16="http://schemas.microsoft.com/office/drawing/2014/main" id="{36E5673F-F982-A515-337C-736FA20D1D7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612" name="TextBox 611">
              <a:extLst>
                <a:ext uri="{FF2B5EF4-FFF2-40B4-BE49-F238E27FC236}">
                  <a16:creationId xmlns:a16="http://schemas.microsoft.com/office/drawing/2014/main" id="{908CB75D-54E4-8ADD-CAE9-109E5A22D8A4}"/>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615" name="TextBox 614">
              <a:extLst>
                <a:ext uri="{FF2B5EF4-FFF2-40B4-BE49-F238E27FC236}">
                  <a16:creationId xmlns:a16="http://schemas.microsoft.com/office/drawing/2014/main" id="{8A8D4C6F-DE05-DEE2-2A47-74C10A43D6D9}"/>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616" name="TextBox 615">
              <a:extLst>
                <a:ext uri="{FF2B5EF4-FFF2-40B4-BE49-F238E27FC236}">
                  <a16:creationId xmlns:a16="http://schemas.microsoft.com/office/drawing/2014/main" id="{03BDFD4E-05DB-EE1A-3822-41A8EE3DB850}"/>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4" name="TextBox 3">
            <a:extLst>
              <a:ext uri="{FF2B5EF4-FFF2-40B4-BE49-F238E27FC236}">
                <a16:creationId xmlns:a16="http://schemas.microsoft.com/office/drawing/2014/main" id="{E5807896-F8FB-9AD8-AE78-0CCCF307A5F0}"/>
              </a:ext>
            </a:extLst>
          </p:cNvPr>
          <p:cNvSpPr txBox="1"/>
          <p:nvPr/>
        </p:nvSpPr>
        <p:spPr>
          <a:xfrm rot="16200000">
            <a:off x="2496380" y="7440147"/>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912960"/>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966421"/>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319189"/>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886964"/>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333423"/>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352083"/>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3013894"/>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642432"/>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619315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618897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65699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80983"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pic>
        <p:nvPicPr>
          <p:cNvPr id="671" name="Picture 670" descr="A graph of a number of cells&#10;&#10;Description automatically generated with medium confidence">
            <a:extLst>
              <a:ext uri="{FF2B5EF4-FFF2-40B4-BE49-F238E27FC236}">
                <a16:creationId xmlns:a16="http://schemas.microsoft.com/office/drawing/2014/main" id="{BD146DED-2BA3-437E-A201-F8CDCE13E585}"/>
              </a:ext>
            </a:extLst>
          </p:cNvPr>
          <p:cNvPicPr>
            <a:picLocks noChangeAspect="1"/>
          </p:cNvPicPr>
          <p:nvPr/>
        </p:nvPicPr>
        <p:blipFill>
          <a:blip r:embed="rId15"/>
          <a:srcRect l="4138" t="4300" r="1639" b="17385"/>
          <a:stretch/>
        </p:blipFill>
        <p:spPr>
          <a:xfrm>
            <a:off x="752014" y="7950271"/>
            <a:ext cx="4203444" cy="1280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44B9C129-5EFD-3DDA-1946-FE739B815D00}"/>
              </a:ext>
            </a:extLst>
          </p:cNvPr>
          <p:cNvPicPr>
            <a:picLocks noChangeAspect="1"/>
          </p:cNvPicPr>
          <p:nvPr/>
        </p:nvPicPr>
        <p:blipFill>
          <a:blip r:embed="rId3"/>
          <a:srcRect l="56101" t="20063" b="6401"/>
          <a:stretch/>
        </p:blipFill>
        <p:spPr>
          <a:xfrm>
            <a:off x="2965465" y="3294199"/>
            <a:ext cx="1305557" cy="1216152"/>
          </a:xfrm>
          <a:prstGeom prst="rect">
            <a:avLst/>
          </a:prstGeom>
        </p:spPr>
      </p:pic>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 name="Google Shape;527;p4">
            <a:extLst>
              <a:ext uri="{FF2B5EF4-FFF2-40B4-BE49-F238E27FC236}">
                <a16:creationId xmlns:a16="http://schemas.microsoft.com/office/drawing/2014/main" id="{B427DB27-C061-B60D-FDD7-2E559D30E10E}"/>
              </a:ext>
            </a:extLst>
          </p:cNvPr>
          <p:cNvSpPr/>
          <p:nvPr/>
        </p:nvSpPr>
        <p:spPr>
          <a:xfrm>
            <a:off x="118377" y="2930720"/>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 name="Google Shape;529;p4">
            <a:extLst>
              <a:ext uri="{FF2B5EF4-FFF2-40B4-BE49-F238E27FC236}">
                <a16:creationId xmlns:a16="http://schemas.microsoft.com/office/drawing/2014/main" id="{C5D1778B-C9B2-01D3-2411-EEDC3EB6AA8B}"/>
              </a:ext>
            </a:extLst>
          </p:cNvPr>
          <p:cNvSpPr txBox="1"/>
          <p:nvPr/>
        </p:nvSpPr>
        <p:spPr>
          <a:xfrm>
            <a:off x="350298" y="2929445"/>
            <a:ext cx="21814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527;p4">
            <a:extLst>
              <a:ext uri="{FF2B5EF4-FFF2-40B4-BE49-F238E27FC236}">
                <a16:creationId xmlns:a16="http://schemas.microsoft.com/office/drawing/2014/main" id="{02C71273-4C90-6ED5-3BE5-F13CC9E093F6}"/>
              </a:ext>
            </a:extLst>
          </p:cNvPr>
          <p:cNvSpPr/>
          <p:nvPr/>
        </p:nvSpPr>
        <p:spPr>
          <a:xfrm>
            <a:off x="2434371" y="2929361"/>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9;p4">
            <a:extLst>
              <a:ext uri="{FF2B5EF4-FFF2-40B4-BE49-F238E27FC236}">
                <a16:creationId xmlns:a16="http://schemas.microsoft.com/office/drawing/2014/main" id="{D012F048-8D23-32E4-258E-B73774B9ABB0}"/>
              </a:ext>
            </a:extLst>
          </p:cNvPr>
          <p:cNvSpPr txBox="1"/>
          <p:nvPr/>
        </p:nvSpPr>
        <p:spPr>
          <a:xfrm>
            <a:off x="2612107" y="2928086"/>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5" name="Google Shape;527;p4">
            <a:extLst>
              <a:ext uri="{FF2B5EF4-FFF2-40B4-BE49-F238E27FC236}">
                <a16:creationId xmlns:a16="http://schemas.microsoft.com/office/drawing/2014/main" id="{90DD1966-FABE-6BE6-F848-2E3F24130581}"/>
              </a:ext>
            </a:extLst>
          </p:cNvPr>
          <p:cNvSpPr/>
          <p:nvPr/>
        </p:nvSpPr>
        <p:spPr>
          <a:xfrm>
            <a:off x="4775325" y="2939847"/>
            <a:ext cx="165076"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6" name="Google Shape;529;p4">
            <a:extLst>
              <a:ext uri="{FF2B5EF4-FFF2-40B4-BE49-F238E27FC236}">
                <a16:creationId xmlns:a16="http://schemas.microsoft.com/office/drawing/2014/main" id="{3866117A-3EF4-7C25-B408-16A28328FB54}"/>
              </a:ext>
            </a:extLst>
          </p:cNvPr>
          <p:cNvSpPr txBox="1"/>
          <p:nvPr/>
        </p:nvSpPr>
        <p:spPr>
          <a:xfrm>
            <a:off x="5049209" y="2938778"/>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80" name="Group 579">
            <a:extLst>
              <a:ext uri="{FF2B5EF4-FFF2-40B4-BE49-F238E27FC236}">
                <a16:creationId xmlns:a16="http://schemas.microsoft.com/office/drawing/2014/main" id="{BA957A57-93BC-FF1B-583B-DE93FA39DA65}"/>
              </a:ext>
            </a:extLst>
          </p:cNvPr>
          <p:cNvGrpSpPr>
            <a:grpSpLocks noChangeAspect="1"/>
          </p:cNvGrpSpPr>
          <p:nvPr/>
        </p:nvGrpSpPr>
        <p:grpSpPr>
          <a:xfrm>
            <a:off x="4887662" y="3113448"/>
            <a:ext cx="2377440" cy="1738946"/>
            <a:chOff x="4609367" y="3113447"/>
            <a:chExt cx="2560320" cy="1872712"/>
          </a:xfrm>
        </p:grpSpPr>
        <p:pic>
          <p:nvPicPr>
            <p:cNvPr id="8" name="Picture 7">
              <a:extLst>
                <a:ext uri="{FF2B5EF4-FFF2-40B4-BE49-F238E27FC236}">
                  <a16:creationId xmlns:a16="http://schemas.microsoft.com/office/drawing/2014/main" id="{B0C48C1B-62D9-EB71-D07B-0E51F32BEAD8}"/>
                </a:ext>
              </a:extLst>
            </p:cNvPr>
            <p:cNvPicPr>
              <a:picLocks noChangeAspect="1"/>
            </p:cNvPicPr>
            <p:nvPr/>
          </p:nvPicPr>
          <p:blipFill>
            <a:blip r:embed="rId4"/>
            <a:stretch>
              <a:fillRect/>
            </a:stretch>
          </p:blipFill>
          <p:spPr>
            <a:xfrm>
              <a:off x="4983246" y="3281974"/>
              <a:ext cx="1624658" cy="1532697"/>
            </a:xfrm>
            <a:prstGeom prst="rect">
              <a:avLst/>
            </a:prstGeom>
          </p:spPr>
        </p:pic>
        <p:sp>
          <p:nvSpPr>
            <p:cNvPr id="10" name="TextBox 9">
              <a:extLst>
                <a:ext uri="{FF2B5EF4-FFF2-40B4-BE49-F238E27FC236}">
                  <a16:creationId xmlns:a16="http://schemas.microsoft.com/office/drawing/2014/main" id="{EB1CEB93-9E95-3E88-EDE1-A28DA88FF265}"/>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13" name="TextBox 12">
              <a:extLst>
                <a:ext uri="{FF2B5EF4-FFF2-40B4-BE49-F238E27FC236}">
                  <a16:creationId xmlns:a16="http://schemas.microsoft.com/office/drawing/2014/main" id="{1E35597A-784E-CCF1-54D1-7CDFA41A8BC6}"/>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15" name="TextBox 14">
              <a:extLst>
                <a:ext uri="{FF2B5EF4-FFF2-40B4-BE49-F238E27FC236}">
                  <a16:creationId xmlns:a16="http://schemas.microsoft.com/office/drawing/2014/main" id="{0056EE8F-6A37-9A25-B2DC-12F6259B5BA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16" name="TextBox 15">
              <a:extLst>
                <a:ext uri="{FF2B5EF4-FFF2-40B4-BE49-F238E27FC236}">
                  <a16:creationId xmlns:a16="http://schemas.microsoft.com/office/drawing/2014/main" id="{D73B12A7-A606-283B-72D3-9915B348890A}"/>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17" name="TextBox 16">
              <a:extLst>
                <a:ext uri="{FF2B5EF4-FFF2-40B4-BE49-F238E27FC236}">
                  <a16:creationId xmlns:a16="http://schemas.microsoft.com/office/drawing/2014/main" id="{74CDBDA0-59BF-86E7-35AE-7ADB0AB3F51A}"/>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18" name="TextBox 17">
              <a:extLst>
                <a:ext uri="{FF2B5EF4-FFF2-40B4-BE49-F238E27FC236}">
                  <a16:creationId xmlns:a16="http://schemas.microsoft.com/office/drawing/2014/main" id="{36B203F5-E74B-D170-3C2D-0C47A3A6E612}"/>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19" name="TextBox 18">
              <a:extLst>
                <a:ext uri="{FF2B5EF4-FFF2-40B4-BE49-F238E27FC236}">
                  <a16:creationId xmlns:a16="http://schemas.microsoft.com/office/drawing/2014/main" id="{6F3C4099-18FE-6C1D-E18B-735C7AB481BC}"/>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20" name="TextBox 19">
              <a:extLst>
                <a:ext uri="{FF2B5EF4-FFF2-40B4-BE49-F238E27FC236}">
                  <a16:creationId xmlns:a16="http://schemas.microsoft.com/office/drawing/2014/main" id="{8A23C0CB-2A34-F48D-5B02-BA6769D0EA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21" name="TextBox 20">
              <a:extLst>
                <a:ext uri="{FF2B5EF4-FFF2-40B4-BE49-F238E27FC236}">
                  <a16:creationId xmlns:a16="http://schemas.microsoft.com/office/drawing/2014/main" id="{DC5B6E4B-FB31-887D-D3AD-FDBBA88632E3}"/>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23" name="TextBox 22">
              <a:extLst>
                <a:ext uri="{FF2B5EF4-FFF2-40B4-BE49-F238E27FC236}">
                  <a16:creationId xmlns:a16="http://schemas.microsoft.com/office/drawing/2014/main" id="{7DD24A2E-A302-47D6-7B87-7AA8B87888E3}"/>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24" name="TextBox 23">
              <a:extLst>
                <a:ext uri="{FF2B5EF4-FFF2-40B4-BE49-F238E27FC236}">
                  <a16:creationId xmlns:a16="http://schemas.microsoft.com/office/drawing/2014/main" id="{C2875D4C-B392-7FF8-985C-EDC7982C1BD0}"/>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25" name="TextBox 24">
              <a:extLst>
                <a:ext uri="{FF2B5EF4-FFF2-40B4-BE49-F238E27FC236}">
                  <a16:creationId xmlns:a16="http://schemas.microsoft.com/office/drawing/2014/main" id="{A2C314C7-F2D7-D56A-D9C3-5A476A2A5539}"/>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27" name="TextBox 26">
              <a:extLst>
                <a:ext uri="{FF2B5EF4-FFF2-40B4-BE49-F238E27FC236}">
                  <a16:creationId xmlns:a16="http://schemas.microsoft.com/office/drawing/2014/main" id="{039F7AD1-BE20-4EB5-9016-10CFFA3BC9D3}"/>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35" name="TextBox 34">
              <a:extLst>
                <a:ext uri="{FF2B5EF4-FFF2-40B4-BE49-F238E27FC236}">
                  <a16:creationId xmlns:a16="http://schemas.microsoft.com/office/drawing/2014/main" id="{CB49FFE8-B65F-BFA2-448B-AD426E16312F}"/>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512" name="TextBox 511">
              <a:extLst>
                <a:ext uri="{FF2B5EF4-FFF2-40B4-BE49-F238E27FC236}">
                  <a16:creationId xmlns:a16="http://schemas.microsoft.com/office/drawing/2014/main" id="{C9968A71-79BA-AA90-7A5F-49DC3F8C78EA}"/>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514" name="TextBox 513">
              <a:extLst>
                <a:ext uri="{FF2B5EF4-FFF2-40B4-BE49-F238E27FC236}">
                  <a16:creationId xmlns:a16="http://schemas.microsoft.com/office/drawing/2014/main" id="{83E0A360-64BE-5041-05ED-9001A1898BBA}"/>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515" name="TextBox 514">
              <a:extLst>
                <a:ext uri="{FF2B5EF4-FFF2-40B4-BE49-F238E27FC236}">
                  <a16:creationId xmlns:a16="http://schemas.microsoft.com/office/drawing/2014/main" id="{A65C9508-3562-5670-D140-6D0B761487C9}"/>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516" name="TextBox 515">
              <a:extLst>
                <a:ext uri="{FF2B5EF4-FFF2-40B4-BE49-F238E27FC236}">
                  <a16:creationId xmlns:a16="http://schemas.microsoft.com/office/drawing/2014/main" id="{E8EDDEC1-EC93-FFD4-9EAC-5B35C5E82188}"/>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517" name="TextBox 516">
              <a:extLst>
                <a:ext uri="{FF2B5EF4-FFF2-40B4-BE49-F238E27FC236}">
                  <a16:creationId xmlns:a16="http://schemas.microsoft.com/office/drawing/2014/main" id="{A9D1B797-657D-BCF0-BE6E-79A9D6F2CA58}"/>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518" name="TextBox 517">
              <a:extLst>
                <a:ext uri="{FF2B5EF4-FFF2-40B4-BE49-F238E27FC236}">
                  <a16:creationId xmlns:a16="http://schemas.microsoft.com/office/drawing/2014/main" id="{8BBA0DA8-E3FC-D342-FB14-84A1E6CE6F1E}"/>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563" name="TextBox 562">
              <a:extLst>
                <a:ext uri="{FF2B5EF4-FFF2-40B4-BE49-F238E27FC236}">
                  <a16:creationId xmlns:a16="http://schemas.microsoft.com/office/drawing/2014/main" id="{726F1BA5-551C-9BEF-D756-9B14829E0E65}"/>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564" name="TextBox 563">
              <a:extLst>
                <a:ext uri="{FF2B5EF4-FFF2-40B4-BE49-F238E27FC236}">
                  <a16:creationId xmlns:a16="http://schemas.microsoft.com/office/drawing/2014/main" id="{243AC6C8-3EDA-F1E0-C970-C50044E788CE}"/>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565" name="TextBox 564">
              <a:extLst>
                <a:ext uri="{FF2B5EF4-FFF2-40B4-BE49-F238E27FC236}">
                  <a16:creationId xmlns:a16="http://schemas.microsoft.com/office/drawing/2014/main" id="{D22661CB-4FA3-CFAB-D2EA-3A3DA45E05BB}"/>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75" name="TextBox 74">
              <a:extLst>
                <a:ext uri="{FF2B5EF4-FFF2-40B4-BE49-F238E27FC236}">
                  <a16:creationId xmlns:a16="http://schemas.microsoft.com/office/drawing/2014/main" id="{F0DEC8A0-9E7B-6945-0551-32444F877BA7}"/>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77" name="TextBox 76">
              <a:extLst>
                <a:ext uri="{FF2B5EF4-FFF2-40B4-BE49-F238E27FC236}">
                  <a16:creationId xmlns:a16="http://schemas.microsoft.com/office/drawing/2014/main" id="{02D08694-2009-DE42-B98A-F82FE3D715BE}"/>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81" name="TextBox 80">
              <a:extLst>
                <a:ext uri="{FF2B5EF4-FFF2-40B4-BE49-F238E27FC236}">
                  <a16:creationId xmlns:a16="http://schemas.microsoft.com/office/drawing/2014/main" id="{D0B97EC8-4530-C378-2CEF-5181377BDA97}"/>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82" name="TextBox 81">
              <a:extLst>
                <a:ext uri="{FF2B5EF4-FFF2-40B4-BE49-F238E27FC236}">
                  <a16:creationId xmlns:a16="http://schemas.microsoft.com/office/drawing/2014/main" id="{09DC7DD2-F618-EC10-FDF6-0C76231E9059}"/>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90" name="TextBox 89">
              <a:extLst>
                <a:ext uri="{FF2B5EF4-FFF2-40B4-BE49-F238E27FC236}">
                  <a16:creationId xmlns:a16="http://schemas.microsoft.com/office/drawing/2014/main" id="{801EF03E-103E-CE3D-D9BE-26EF87061656}"/>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05" name="TextBox 104">
              <a:extLst>
                <a:ext uri="{FF2B5EF4-FFF2-40B4-BE49-F238E27FC236}">
                  <a16:creationId xmlns:a16="http://schemas.microsoft.com/office/drawing/2014/main" id="{A5828411-29C2-A797-559D-D5697F7BF372}"/>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06" name="TextBox 105">
              <a:extLst>
                <a:ext uri="{FF2B5EF4-FFF2-40B4-BE49-F238E27FC236}">
                  <a16:creationId xmlns:a16="http://schemas.microsoft.com/office/drawing/2014/main" id="{43D3860B-1983-1EE1-CB10-3BF360E91F48}"/>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07" name="TextBox 106">
              <a:extLst>
                <a:ext uri="{FF2B5EF4-FFF2-40B4-BE49-F238E27FC236}">
                  <a16:creationId xmlns:a16="http://schemas.microsoft.com/office/drawing/2014/main" id="{491BBFC8-A0FA-01C9-AD9B-46AFC41C663C}"/>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sp>
        <p:nvSpPr>
          <p:cNvPr id="519" name="Google Shape;528;p4">
            <a:extLst>
              <a:ext uri="{FF2B5EF4-FFF2-40B4-BE49-F238E27FC236}">
                <a16:creationId xmlns:a16="http://schemas.microsoft.com/office/drawing/2014/main" id="{DB51C600-462C-6EB0-30D0-C89FA6254000}"/>
              </a:ext>
            </a:extLst>
          </p:cNvPr>
          <p:cNvSpPr/>
          <p:nvPr/>
        </p:nvSpPr>
        <p:spPr>
          <a:xfrm>
            <a:off x="135375" y="35724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Google Shape;535;p4">
            <a:extLst>
              <a:ext uri="{FF2B5EF4-FFF2-40B4-BE49-F238E27FC236}">
                <a16:creationId xmlns:a16="http://schemas.microsoft.com/office/drawing/2014/main" id="{FD1EFED6-41E1-D31F-D7DA-4A3A94281EA9}"/>
              </a:ext>
            </a:extLst>
          </p:cNvPr>
          <p:cNvSpPr txBox="1"/>
          <p:nvPr/>
        </p:nvSpPr>
        <p:spPr>
          <a:xfrm>
            <a:off x="449688" y="35724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1" name="Google Shape;528;p4">
            <a:extLst>
              <a:ext uri="{FF2B5EF4-FFF2-40B4-BE49-F238E27FC236}">
                <a16:creationId xmlns:a16="http://schemas.microsoft.com/office/drawing/2014/main" id="{2AADB206-ABDB-7A65-6BBD-7C6E63FBBE71}"/>
              </a:ext>
            </a:extLst>
          </p:cNvPr>
          <p:cNvSpPr/>
          <p:nvPr/>
        </p:nvSpPr>
        <p:spPr>
          <a:xfrm>
            <a:off x="4309536" y="36736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3" name="Google Shape;535;p4">
            <a:extLst>
              <a:ext uri="{FF2B5EF4-FFF2-40B4-BE49-F238E27FC236}">
                <a16:creationId xmlns:a16="http://schemas.microsoft.com/office/drawing/2014/main" id="{F2F25A85-04B1-1F89-3D36-A4303C34FBB3}"/>
              </a:ext>
            </a:extLst>
          </p:cNvPr>
          <p:cNvSpPr txBox="1"/>
          <p:nvPr/>
        </p:nvSpPr>
        <p:spPr>
          <a:xfrm>
            <a:off x="4623850" y="36736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90" name="Group 589">
            <a:extLst>
              <a:ext uri="{FF2B5EF4-FFF2-40B4-BE49-F238E27FC236}">
                <a16:creationId xmlns:a16="http://schemas.microsoft.com/office/drawing/2014/main" id="{3A42925D-5946-4949-6106-DE497C1A1BF4}"/>
              </a:ext>
            </a:extLst>
          </p:cNvPr>
          <p:cNvGrpSpPr/>
          <p:nvPr/>
        </p:nvGrpSpPr>
        <p:grpSpPr>
          <a:xfrm rot="5400000">
            <a:off x="6516661" y="1497220"/>
            <a:ext cx="1276311" cy="536930"/>
            <a:chOff x="6309194" y="2769400"/>
            <a:chExt cx="1444352" cy="607621"/>
          </a:xfrm>
        </p:grpSpPr>
        <p:grpSp>
          <p:nvGrpSpPr>
            <p:cNvPr id="554" name="Group 553">
              <a:extLst>
                <a:ext uri="{FF2B5EF4-FFF2-40B4-BE49-F238E27FC236}">
                  <a16:creationId xmlns:a16="http://schemas.microsoft.com/office/drawing/2014/main" id="{655052C2-553C-38FD-8C1F-24348F8FA97D}"/>
                </a:ext>
              </a:extLst>
            </p:cNvPr>
            <p:cNvGrpSpPr/>
            <p:nvPr/>
          </p:nvGrpSpPr>
          <p:grpSpPr>
            <a:xfrm rot="5400000">
              <a:off x="6727559" y="2351035"/>
              <a:ext cx="607621" cy="1444352"/>
              <a:chOff x="7050319" y="1209231"/>
              <a:chExt cx="607621" cy="1444352"/>
            </a:xfrm>
          </p:grpSpPr>
          <p:grpSp>
            <p:nvGrpSpPr>
              <p:cNvPr id="117" name="Group 116">
                <a:extLst>
                  <a:ext uri="{FF2B5EF4-FFF2-40B4-BE49-F238E27FC236}">
                    <a16:creationId xmlns:a16="http://schemas.microsoft.com/office/drawing/2014/main" id="{1A2E1CE0-45DB-B804-278A-10ECA6E6EB05}"/>
                  </a:ext>
                </a:extLst>
              </p:cNvPr>
              <p:cNvGrpSpPr/>
              <p:nvPr/>
            </p:nvGrpSpPr>
            <p:grpSpPr>
              <a:xfrm>
                <a:off x="7050319" y="1209231"/>
                <a:ext cx="607621" cy="1444352"/>
                <a:chOff x="2099470" y="4360389"/>
                <a:chExt cx="607621" cy="1444352"/>
              </a:xfrm>
            </p:grpSpPr>
            <p:sp>
              <p:nvSpPr>
                <p:cNvPr id="109" name="TextBox 108">
                  <a:extLst>
                    <a:ext uri="{FF2B5EF4-FFF2-40B4-BE49-F238E27FC236}">
                      <a16:creationId xmlns:a16="http://schemas.microsoft.com/office/drawing/2014/main" id="{75AE209A-4C37-7FBC-17F0-EEB822B600DC}"/>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110" name="TextBox 109">
                  <a:extLst>
                    <a:ext uri="{FF2B5EF4-FFF2-40B4-BE49-F238E27FC236}">
                      <a16:creationId xmlns:a16="http://schemas.microsoft.com/office/drawing/2014/main" id="{0BD698B8-17BD-D87E-E3DF-10AE00412223}"/>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111" name="TextBox 110">
                  <a:extLst>
                    <a:ext uri="{FF2B5EF4-FFF2-40B4-BE49-F238E27FC236}">
                      <a16:creationId xmlns:a16="http://schemas.microsoft.com/office/drawing/2014/main" id="{3C93F635-3414-963D-A176-05B38E20A9C1}"/>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113" name="TextBox 112">
                  <a:extLst>
                    <a:ext uri="{FF2B5EF4-FFF2-40B4-BE49-F238E27FC236}">
                      <a16:creationId xmlns:a16="http://schemas.microsoft.com/office/drawing/2014/main" id="{953B1A2A-97F9-14A1-647E-2255B82713AD}"/>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63" name="Picture 62">
                <a:extLst>
                  <a:ext uri="{FF2B5EF4-FFF2-40B4-BE49-F238E27FC236}">
                    <a16:creationId xmlns:a16="http://schemas.microsoft.com/office/drawing/2014/main" id="{FEE04FE5-89EE-5DBB-A726-0A7B2F0A8E86}"/>
                  </a:ext>
                </a:extLst>
              </p:cNvPr>
              <p:cNvPicPr>
                <a:picLocks noChangeAspect="1"/>
              </p:cNvPicPr>
              <p:nvPr/>
            </p:nvPicPr>
            <p:blipFill rotWithShape="1">
              <a:blip r:embed="rId5"/>
              <a:srcRect l="2" r="-26673" b="49573"/>
              <a:stretch/>
            </p:blipFill>
            <p:spPr>
              <a:xfrm>
                <a:off x="7275937" y="1605544"/>
                <a:ext cx="230834" cy="838064"/>
              </a:xfrm>
              <a:prstGeom prst="rect">
                <a:avLst/>
              </a:prstGeom>
            </p:spPr>
          </p:pic>
        </p:grpSp>
        <p:sp>
          <p:nvSpPr>
            <p:cNvPr id="588" name="Rectangle 587">
              <a:extLst>
                <a:ext uri="{FF2B5EF4-FFF2-40B4-BE49-F238E27FC236}">
                  <a16:creationId xmlns:a16="http://schemas.microsoft.com/office/drawing/2014/main" id="{96E574D0-C18B-EA0C-96CD-56AFE8385497}"/>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89" name="TextBox 588">
              <a:extLst>
                <a:ext uri="{FF2B5EF4-FFF2-40B4-BE49-F238E27FC236}">
                  <a16:creationId xmlns:a16="http://schemas.microsoft.com/office/drawing/2014/main" id="{3E5B089C-4679-B251-59B8-B565E8A7F3A2}"/>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605" name="Group 604">
            <a:extLst>
              <a:ext uri="{FF2B5EF4-FFF2-40B4-BE49-F238E27FC236}">
                <a16:creationId xmlns:a16="http://schemas.microsoft.com/office/drawing/2014/main" id="{BB625903-87D0-F045-9F70-271EAB0B5E0B}"/>
              </a:ext>
            </a:extLst>
          </p:cNvPr>
          <p:cNvGrpSpPr/>
          <p:nvPr/>
        </p:nvGrpSpPr>
        <p:grpSpPr>
          <a:xfrm rot="5400000">
            <a:off x="5927885" y="1445534"/>
            <a:ext cx="1276311" cy="540195"/>
            <a:chOff x="4675647" y="2765239"/>
            <a:chExt cx="1444352" cy="611316"/>
          </a:xfrm>
        </p:grpSpPr>
        <p:pic>
          <p:nvPicPr>
            <p:cNvPr id="599" name="Picture 598" descr="A close-up of a color chart&#10;&#10;Description automatically generated">
              <a:extLst>
                <a:ext uri="{FF2B5EF4-FFF2-40B4-BE49-F238E27FC236}">
                  <a16:creationId xmlns:a16="http://schemas.microsoft.com/office/drawing/2014/main" id="{601F760D-EC7E-059E-0E0A-2D1B7545A4CD}"/>
                </a:ext>
              </a:extLst>
            </p:cNvPr>
            <p:cNvPicPr>
              <a:picLocks noChangeAspect="1"/>
            </p:cNvPicPr>
            <p:nvPr/>
          </p:nvPicPr>
          <p:blipFill rotWithShape="1">
            <a:blip r:embed="rId6"/>
            <a:srcRect l="81516" t="2226" r="12650" b="48668"/>
            <a:stretch/>
          </p:blipFill>
          <p:spPr>
            <a:xfrm rot="5400000">
              <a:off x="5244851" y="2690322"/>
              <a:ext cx="163216" cy="797951"/>
            </a:xfrm>
            <a:prstGeom prst="rect">
              <a:avLst/>
            </a:prstGeom>
          </p:spPr>
        </p:pic>
        <p:sp>
          <p:nvSpPr>
            <p:cNvPr id="586" name="Rectangle 585">
              <a:extLst>
                <a:ext uri="{FF2B5EF4-FFF2-40B4-BE49-F238E27FC236}">
                  <a16:creationId xmlns:a16="http://schemas.microsoft.com/office/drawing/2014/main" id="{87D606A5-429E-137B-DEB7-8F95ABCEBD77}"/>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47" name="TextBox 546">
              <a:extLst>
                <a:ext uri="{FF2B5EF4-FFF2-40B4-BE49-F238E27FC236}">
                  <a16:creationId xmlns:a16="http://schemas.microsoft.com/office/drawing/2014/main" id="{B1FDB1CF-9B45-3E0F-211C-791881AA914D}"/>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00" name="TextBox 599">
              <a:extLst>
                <a:ext uri="{FF2B5EF4-FFF2-40B4-BE49-F238E27FC236}">
                  <a16:creationId xmlns:a16="http://schemas.microsoft.com/office/drawing/2014/main" id="{50149069-125F-C844-6154-DE1DAF4A6BA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01" name="TextBox 600">
              <a:extLst>
                <a:ext uri="{FF2B5EF4-FFF2-40B4-BE49-F238E27FC236}">
                  <a16:creationId xmlns:a16="http://schemas.microsoft.com/office/drawing/2014/main" id="{500E8189-4D88-2867-EA0A-89A4D59BB7AD}"/>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602" name="TextBox 601">
              <a:extLst>
                <a:ext uri="{FF2B5EF4-FFF2-40B4-BE49-F238E27FC236}">
                  <a16:creationId xmlns:a16="http://schemas.microsoft.com/office/drawing/2014/main" id="{A484E8A0-E558-3C5C-2838-DA22E803F51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603" name="TextBox 602">
              <a:extLst>
                <a:ext uri="{FF2B5EF4-FFF2-40B4-BE49-F238E27FC236}">
                  <a16:creationId xmlns:a16="http://schemas.microsoft.com/office/drawing/2014/main" id="{28AE5580-DFEE-2DD8-38A4-AADE15D0E0A0}"/>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28" name="TextBox 27">
            <a:extLst>
              <a:ext uri="{FF2B5EF4-FFF2-40B4-BE49-F238E27FC236}">
                <a16:creationId xmlns:a16="http://schemas.microsoft.com/office/drawing/2014/main" id="{4DD0DEC3-F9B1-757F-32C2-0CE1579E2AB4}"/>
              </a:ext>
            </a:extLst>
          </p:cNvPr>
          <p:cNvSpPr txBox="1"/>
          <p:nvPr/>
        </p:nvSpPr>
        <p:spPr>
          <a:xfrm rot="16200000">
            <a:off x="4890367" y="2111018"/>
            <a:ext cx="548548" cy="200055"/>
          </a:xfrm>
          <a:prstGeom prst="rect">
            <a:avLst/>
          </a:prstGeom>
          <a:noFill/>
        </p:spPr>
        <p:txBody>
          <a:bodyPr wrap="none" rtlCol="0">
            <a:spAutoFit/>
          </a:bodyPr>
          <a:lstStyle/>
          <a:p>
            <a:pPr algn="ctr"/>
            <a:r>
              <a:rPr lang="en-US" sz="700" dirty="0"/>
              <a:t>receivers</a:t>
            </a:r>
          </a:p>
        </p:txBody>
      </p:sp>
      <p:sp>
        <p:nvSpPr>
          <p:cNvPr id="557" name="Google Shape;527;p4">
            <a:extLst>
              <a:ext uri="{FF2B5EF4-FFF2-40B4-BE49-F238E27FC236}">
                <a16:creationId xmlns:a16="http://schemas.microsoft.com/office/drawing/2014/main" id="{BA2EDD26-7196-2C15-0B99-ED6B76FB4AAF}"/>
              </a:ext>
            </a:extLst>
          </p:cNvPr>
          <p:cNvSpPr/>
          <p:nvPr/>
        </p:nvSpPr>
        <p:spPr>
          <a:xfrm>
            <a:off x="154881" y="47285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386803" y="4727235"/>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22" name="Group 621">
            <a:extLst>
              <a:ext uri="{FF2B5EF4-FFF2-40B4-BE49-F238E27FC236}">
                <a16:creationId xmlns:a16="http://schemas.microsoft.com/office/drawing/2014/main" id="{A99C0506-35E1-EAB6-FA94-700B0E862506}"/>
              </a:ext>
            </a:extLst>
          </p:cNvPr>
          <p:cNvGrpSpPr/>
          <p:nvPr/>
        </p:nvGrpSpPr>
        <p:grpSpPr>
          <a:xfrm>
            <a:off x="330250" y="4975371"/>
            <a:ext cx="6853576" cy="2229162"/>
            <a:chOff x="147371" y="6176614"/>
            <a:chExt cx="6853576" cy="2229162"/>
          </a:xfrm>
        </p:grpSpPr>
        <p:grpSp>
          <p:nvGrpSpPr>
            <p:cNvPr id="543" name="Group 542">
              <a:extLst>
                <a:ext uri="{FF2B5EF4-FFF2-40B4-BE49-F238E27FC236}">
                  <a16:creationId xmlns:a16="http://schemas.microsoft.com/office/drawing/2014/main" id="{C59B6BAC-B3F8-C33F-537A-E521D319537C}"/>
                </a:ext>
              </a:extLst>
            </p:cNvPr>
            <p:cNvGrpSpPr/>
            <p:nvPr/>
          </p:nvGrpSpPr>
          <p:grpSpPr>
            <a:xfrm>
              <a:off x="147371" y="6176614"/>
              <a:ext cx="5317684" cy="2229162"/>
              <a:chOff x="-457543" y="6176614"/>
              <a:chExt cx="5317684" cy="2229162"/>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457543" y="6743908"/>
                <a:ext cx="822997"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7">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4439179" y="6180700"/>
                <a:ext cx="420962" cy="223681"/>
              </a:xfrm>
              <a:prstGeom prst="rect">
                <a:avLst/>
              </a:prstGeom>
              <a:noFill/>
            </p:spPr>
            <p:txBody>
              <a:bodyPr wrap="non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095025" y="6176614"/>
                <a:ext cx="788080" cy="223681"/>
              </a:xfrm>
              <a:prstGeom prst="rect">
                <a:avLst/>
              </a:prstGeom>
              <a:noFill/>
            </p:spPr>
            <p:txBody>
              <a:bodyPr wrap="none" rtlCol="0">
                <a:spAutoFit/>
              </a:bodyPr>
              <a:lstStyle/>
              <a:p>
                <a:r>
                  <a:rPr lang="en-US" sz="900" dirty="0"/>
                  <a:t>At-Risk/ERA</a:t>
                </a:r>
              </a:p>
            </p:txBody>
          </p:sp>
        </p:grpSp>
        <p:sp>
          <p:nvSpPr>
            <p:cNvPr id="552" name="Google Shape;453;p3">
              <a:extLst>
                <a:ext uri="{FF2B5EF4-FFF2-40B4-BE49-F238E27FC236}">
                  <a16:creationId xmlns:a16="http://schemas.microsoft.com/office/drawing/2014/main" id="{F4E1F8A0-0AE7-3A44-E5BC-8B79D9BDF933}"/>
                </a:ext>
              </a:extLst>
            </p:cNvPr>
            <p:cNvSpPr txBox="1"/>
            <p:nvPr/>
          </p:nvSpPr>
          <p:spPr>
            <a:xfrm>
              <a:off x="715574" y="6313498"/>
              <a:ext cx="6285373" cy="172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5" name="Group 64">
            <a:extLst>
              <a:ext uri="{FF2B5EF4-FFF2-40B4-BE49-F238E27FC236}">
                <a16:creationId xmlns:a16="http://schemas.microsoft.com/office/drawing/2014/main" id="{AD9EA9B8-9BEA-C14C-707D-AA84CF23BF2A}"/>
              </a:ext>
            </a:extLst>
          </p:cNvPr>
          <p:cNvGrpSpPr>
            <a:grpSpLocks noChangeAspect="1"/>
          </p:cNvGrpSpPr>
          <p:nvPr/>
        </p:nvGrpSpPr>
        <p:grpSpPr>
          <a:xfrm>
            <a:off x="270167" y="3190306"/>
            <a:ext cx="1985528" cy="1499406"/>
            <a:chOff x="209683" y="3787756"/>
            <a:chExt cx="2324546" cy="1755422"/>
          </a:xfrm>
        </p:grpSpPr>
        <p:pic>
          <p:nvPicPr>
            <p:cNvPr id="3" name="Picture 2">
              <a:extLst>
                <a:ext uri="{FF2B5EF4-FFF2-40B4-BE49-F238E27FC236}">
                  <a16:creationId xmlns:a16="http://schemas.microsoft.com/office/drawing/2014/main" id="{0F3B7D97-008F-4D70-DD0E-25DE26DF936B}"/>
                </a:ext>
              </a:extLst>
            </p:cNvPr>
            <p:cNvPicPr>
              <a:picLocks noChangeAspect="1"/>
            </p:cNvPicPr>
            <p:nvPr/>
          </p:nvPicPr>
          <p:blipFill rotWithShape="1">
            <a:blip r:embed="rId8"/>
            <a:srcRect l="16354" t="12241" b="14854"/>
            <a:stretch/>
          </p:blipFill>
          <p:spPr>
            <a:xfrm>
              <a:off x="656127" y="3875679"/>
              <a:ext cx="1649577" cy="1427943"/>
            </a:xfrm>
            <a:prstGeom prst="rect">
              <a:avLst/>
            </a:prstGeom>
          </p:spPr>
        </p:pic>
        <p:sp>
          <p:nvSpPr>
            <p:cNvPr id="9" name="TextBox 8">
              <a:extLst>
                <a:ext uri="{FF2B5EF4-FFF2-40B4-BE49-F238E27FC236}">
                  <a16:creationId xmlns:a16="http://schemas.microsoft.com/office/drawing/2014/main" id="{4DD5030E-6517-34BE-1948-DA8C9B0D1CA4}"/>
                </a:ext>
              </a:extLst>
            </p:cNvPr>
            <p:cNvSpPr txBox="1"/>
            <p:nvPr/>
          </p:nvSpPr>
          <p:spPr>
            <a:xfrm>
              <a:off x="1296637" y="3787756"/>
              <a:ext cx="552185" cy="360328"/>
            </a:xfrm>
            <a:prstGeom prst="rect">
              <a:avLst/>
            </a:prstGeom>
            <a:noFill/>
          </p:spPr>
          <p:txBody>
            <a:bodyPr wrap="square" rtlCol="0">
              <a:spAutoFit/>
            </a:bodyPr>
            <a:lstStyle/>
            <a:p>
              <a:r>
                <a:rPr lang="en-US" dirty="0"/>
                <a:t>**</a:t>
              </a:r>
            </a:p>
          </p:txBody>
        </p:sp>
        <p:sp>
          <p:nvSpPr>
            <p:cNvPr id="56" name="TextBox 55">
              <a:extLst>
                <a:ext uri="{FF2B5EF4-FFF2-40B4-BE49-F238E27FC236}">
                  <a16:creationId xmlns:a16="http://schemas.microsoft.com/office/drawing/2014/main" id="{DD666017-D6B7-3ADA-B650-8824DC0487DE}"/>
                </a:ext>
              </a:extLst>
            </p:cNvPr>
            <p:cNvSpPr txBox="1"/>
            <p:nvPr/>
          </p:nvSpPr>
          <p:spPr>
            <a:xfrm>
              <a:off x="904740" y="5272933"/>
              <a:ext cx="1629489" cy="27024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TextBox 57">
              <a:extLst>
                <a:ext uri="{FF2B5EF4-FFF2-40B4-BE49-F238E27FC236}">
                  <a16:creationId xmlns:a16="http://schemas.microsoft.com/office/drawing/2014/main" id="{0835DBA7-776A-65C4-567F-56B5103C0795}"/>
                </a:ext>
              </a:extLst>
            </p:cNvPr>
            <p:cNvSpPr txBox="1"/>
            <p:nvPr/>
          </p:nvSpPr>
          <p:spPr>
            <a:xfrm>
              <a:off x="342844" y="3942765"/>
              <a:ext cx="344966" cy="230832"/>
            </a:xfrm>
            <a:prstGeom prst="rect">
              <a:avLst/>
            </a:prstGeom>
            <a:noFill/>
          </p:spPr>
          <p:txBody>
            <a:bodyPr wrap="none" rtlCol="0">
              <a:spAutoFit/>
            </a:bodyPr>
            <a:lstStyle/>
            <a:p>
              <a:r>
                <a:rPr lang="en-US" sz="900" dirty="0"/>
                <a:t>1.5</a:t>
              </a:r>
            </a:p>
          </p:txBody>
        </p:sp>
        <p:sp>
          <p:nvSpPr>
            <p:cNvPr id="535" name="TextBox 534">
              <a:extLst>
                <a:ext uri="{FF2B5EF4-FFF2-40B4-BE49-F238E27FC236}">
                  <a16:creationId xmlns:a16="http://schemas.microsoft.com/office/drawing/2014/main" id="{E211E06F-F0DF-13AF-E1C0-BE59D53330C1}"/>
                </a:ext>
              </a:extLst>
            </p:cNvPr>
            <p:cNvSpPr txBox="1"/>
            <p:nvPr/>
          </p:nvSpPr>
          <p:spPr>
            <a:xfrm>
              <a:off x="342843" y="4297964"/>
              <a:ext cx="344966" cy="230832"/>
            </a:xfrm>
            <a:prstGeom prst="rect">
              <a:avLst/>
            </a:prstGeom>
            <a:noFill/>
          </p:spPr>
          <p:txBody>
            <a:bodyPr wrap="none" rtlCol="0">
              <a:spAutoFit/>
            </a:bodyPr>
            <a:lstStyle/>
            <a:p>
              <a:r>
                <a:rPr lang="en-US" sz="900" dirty="0"/>
                <a:t>1.0</a:t>
              </a:r>
            </a:p>
          </p:txBody>
        </p:sp>
        <p:sp>
          <p:nvSpPr>
            <p:cNvPr id="542" name="TextBox 541">
              <a:extLst>
                <a:ext uri="{FF2B5EF4-FFF2-40B4-BE49-F238E27FC236}">
                  <a16:creationId xmlns:a16="http://schemas.microsoft.com/office/drawing/2014/main" id="{5A490B25-0D45-EBCC-5BC7-A619DC301812}"/>
                </a:ext>
              </a:extLst>
            </p:cNvPr>
            <p:cNvSpPr txBox="1"/>
            <p:nvPr/>
          </p:nvSpPr>
          <p:spPr>
            <a:xfrm>
              <a:off x="342844" y="4653162"/>
              <a:ext cx="344966" cy="230832"/>
            </a:xfrm>
            <a:prstGeom prst="rect">
              <a:avLst/>
            </a:prstGeom>
            <a:noFill/>
          </p:spPr>
          <p:txBody>
            <a:bodyPr wrap="none" rtlCol="0">
              <a:spAutoFit/>
            </a:bodyPr>
            <a:lstStyle/>
            <a:p>
              <a:r>
                <a:rPr lang="en-US" sz="900" dirty="0"/>
                <a:t>0.5</a:t>
              </a:r>
            </a:p>
          </p:txBody>
        </p:sp>
        <p:sp>
          <p:nvSpPr>
            <p:cNvPr id="549" name="TextBox 548">
              <a:extLst>
                <a:ext uri="{FF2B5EF4-FFF2-40B4-BE49-F238E27FC236}">
                  <a16:creationId xmlns:a16="http://schemas.microsoft.com/office/drawing/2014/main" id="{73BF0E6D-EE68-E6A8-D442-78330EE20DBA}"/>
                </a:ext>
              </a:extLst>
            </p:cNvPr>
            <p:cNvSpPr txBox="1"/>
            <p:nvPr/>
          </p:nvSpPr>
          <p:spPr>
            <a:xfrm>
              <a:off x="342844" y="5008361"/>
              <a:ext cx="344966" cy="230832"/>
            </a:xfrm>
            <a:prstGeom prst="rect">
              <a:avLst/>
            </a:prstGeom>
            <a:noFill/>
          </p:spPr>
          <p:txBody>
            <a:bodyPr wrap="none" rtlCol="0">
              <a:spAutoFit/>
            </a:bodyPr>
            <a:lstStyle/>
            <a:p>
              <a:r>
                <a:rPr lang="en-US" sz="900" dirty="0"/>
                <a:t>0.0</a:t>
              </a:r>
            </a:p>
          </p:txBody>
        </p:sp>
        <p:sp>
          <p:nvSpPr>
            <p:cNvPr id="551" name="TextBox 550">
              <a:extLst>
                <a:ext uri="{FF2B5EF4-FFF2-40B4-BE49-F238E27FC236}">
                  <a16:creationId xmlns:a16="http://schemas.microsoft.com/office/drawing/2014/main" id="{73159522-44E8-E56E-7A01-634C886501B4}"/>
                </a:ext>
              </a:extLst>
            </p:cNvPr>
            <p:cNvSpPr txBox="1"/>
            <p:nvPr/>
          </p:nvSpPr>
          <p:spPr>
            <a:xfrm rot="16200000">
              <a:off x="-42951" y="4432444"/>
              <a:ext cx="736099" cy="230832"/>
            </a:xfrm>
            <a:prstGeom prst="rect">
              <a:avLst/>
            </a:prstGeom>
            <a:noFill/>
          </p:spPr>
          <p:txBody>
            <a:bodyPr wrap="none" rtlCol="0">
              <a:spAutoFit/>
            </a:bodyPr>
            <a:lstStyle/>
            <a:p>
              <a:r>
                <a:rPr lang="en-US" sz="900" dirty="0" err="1"/>
                <a:t>NPX_Final</a:t>
              </a:r>
              <a:endParaRPr lang="en-US" sz="900" dirty="0"/>
            </a:p>
          </p:txBody>
        </p:sp>
      </p:grpSp>
      <p:grpSp>
        <p:nvGrpSpPr>
          <p:cNvPr id="587" name="Group 586">
            <a:extLst>
              <a:ext uri="{FF2B5EF4-FFF2-40B4-BE49-F238E27FC236}">
                <a16:creationId xmlns:a16="http://schemas.microsoft.com/office/drawing/2014/main" id="{1BC2C747-FCD1-9100-517F-F69EA3FA847A}"/>
              </a:ext>
            </a:extLst>
          </p:cNvPr>
          <p:cNvGrpSpPr>
            <a:grpSpLocks noChangeAspect="1"/>
          </p:cNvGrpSpPr>
          <p:nvPr/>
        </p:nvGrpSpPr>
        <p:grpSpPr>
          <a:xfrm>
            <a:off x="2514066" y="3183778"/>
            <a:ext cx="2006370" cy="1503425"/>
            <a:chOff x="2306714" y="3779876"/>
            <a:chExt cx="2372007" cy="1777408"/>
          </a:xfrm>
        </p:grpSpPr>
        <p:sp>
          <p:nvSpPr>
            <p:cNvPr id="528" name="Rectangle 527">
              <a:extLst>
                <a:ext uri="{FF2B5EF4-FFF2-40B4-BE49-F238E27FC236}">
                  <a16:creationId xmlns:a16="http://schemas.microsoft.com/office/drawing/2014/main" id="{AFC0332C-D13C-9B08-1F6E-3428ACC19FBA}"/>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TextBox 533">
              <a:extLst>
                <a:ext uri="{FF2B5EF4-FFF2-40B4-BE49-F238E27FC236}">
                  <a16:creationId xmlns:a16="http://schemas.microsoft.com/office/drawing/2014/main" id="{38349319-C462-0643-39DD-EF9A10826A84}"/>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A0BD32D4-C7FF-06D2-7307-50EE182131E1}"/>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 name="TextBox 95">
              <a:extLst>
                <a:ext uri="{FF2B5EF4-FFF2-40B4-BE49-F238E27FC236}">
                  <a16:creationId xmlns:a16="http://schemas.microsoft.com/office/drawing/2014/main" id="{A759BFC7-8458-CD51-A512-990CFA93882A}"/>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112" name="TextBox 111">
              <a:extLst>
                <a:ext uri="{FF2B5EF4-FFF2-40B4-BE49-F238E27FC236}">
                  <a16:creationId xmlns:a16="http://schemas.microsoft.com/office/drawing/2014/main" id="{5C36BCCA-518C-3337-E6F5-B884AE7EA3B9}"/>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116" name="TextBox 115">
              <a:extLst>
                <a:ext uri="{FF2B5EF4-FFF2-40B4-BE49-F238E27FC236}">
                  <a16:creationId xmlns:a16="http://schemas.microsoft.com/office/drawing/2014/main" id="{F09DBE1F-7AEF-5815-7F54-D2AB005D0F42}"/>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585" name="TextBox 584">
              <a:extLst>
                <a:ext uri="{FF2B5EF4-FFF2-40B4-BE49-F238E27FC236}">
                  <a16:creationId xmlns:a16="http://schemas.microsoft.com/office/drawing/2014/main" id="{8D56F624-D791-6CD1-E6D3-8DA714CB00CC}"/>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nvGrpSpPr>
          <p:cNvPr id="64" name="Group 63">
            <a:extLst>
              <a:ext uri="{FF2B5EF4-FFF2-40B4-BE49-F238E27FC236}">
                <a16:creationId xmlns:a16="http://schemas.microsoft.com/office/drawing/2014/main" id="{D9E1A141-E1DC-AD8D-ECFE-1BE1AC590466}"/>
              </a:ext>
            </a:extLst>
          </p:cNvPr>
          <p:cNvGrpSpPr/>
          <p:nvPr/>
        </p:nvGrpSpPr>
        <p:grpSpPr>
          <a:xfrm>
            <a:off x="947004" y="832271"/>
            <a:ext cx="1349876" cy="285627"/>
            <a:chOff x="5736501" y="7638944"/>
            <a:chExt cx="1460295" cy="308991"/>
          </a:xfrm>
        </p:grpSpPr>
        <p:sp>
          <p:nvSpPr>
            <p:cNvPr id="74" name="Rectangle 73">
              <a:extLst>
                <a:ext uri="{FF2B5EF4-FFF2-40B4-BE49-F238E27FC236}">
                  <a16:creationId xmlns:a16="http://schemas.microsoft.com/office/drawing/2014/main" id="{3C2AD136-3AF5-D62D-2920-7703C1CEC51B}"/>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3511390-740B-FBC3-4F04-FD16A9FAA44D}"/>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72" name="TextBox 71">
              <a:extLst>
                <a:ext uri="{FF2B5EF4-FFF2-40B4-BE49-F238E27FC236}">
                  <a16:creationId xmlns:a16="http://schemas.microsoft.com/office/drawing/2014/main" id="{7A577DA5-3066-EC1D-A827-41F456DF019C}"/>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529" name="Rectangle 528">
            <a:extLst>
              <a:ext uri="{FF2B5EF4-FFF2-40B4-BE49-F238E27FC236}">
                <a16:creationId xmlns:a16="http://schemas.microsoft.com/office/drawing/2014/main" id="{A8B01F4E-5046-0A43-A272-3CBBA43C63B5}"/>
              </a:ext>
            </a:extLst>
          </p:cNvPr>
          <p:cNvSpPr/>
          <p:nvPr/>
        </p:nvSpPr>
        <p:spPr>
          <a:xfrm>
            <a:off x="120163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TextBox 529">
            <a:extLst>
              <a:ext uri="{FF2B5EF4-FFF2-40B4-BE49-F238E27FC236}">
                <a16:creationId xmlns:a16="http://schemas.microsoft.com/office/drawing/2014/main" id="{1482291F-AEF4-1DD3-6902-D5D979F608C6}"/>
              </a:ext>
            </a:extLst>
          </p:cNvPr>
          <p:cNvSpPr txBox="1"/>
          <p:nvPr/>
        </p:nvSpPr>
        <p:spPr>
          <a:xfrm>
            <a:off x="1417761" y="647408"/>
            <a:ext cx="399666" cy="230832"/>
          </a:xfrm>
          <a:prstGeom prst="rect">
            <a:avLst/>
          </a:prstGeom>
          <a:noFill/>
        </p:spPr>
        <p:txBody>
          <a:bodyPr wrap="square" rtlCol="0">
            <a:spAutoFit/>
          </a:bodyPr>
          <a:lstStyle/>
          <a:p>
            <a:pPr algn="ctr"/>
            <a:r>
              <a:rPr lang="en-US" sz="900" dirty="0"/>
              <a:t>p48</a:t>
            </a:r>
          </a:p>
        </p:txBody>
      </p:sp>
      <p:grpSp>
        <p:nvGrpSpPr>
          <p:cNvPr id="76" name="Group 75">
            <a:extLst>
              <a:ext uri="{FF2B5EF4-FFF2-40B4-BE49-F238E27FC236}">
                <a16:creationId xmlns:a16="http://schemas.microsoft.com/office/drawing/2014/main" id="{2AA50409-009F-A944-951C-20BA4D9777F8}"/>
              </a:ext>
            </a:extLst>
          </p:cNvPr>
          <p:cNvGrpSpPr/>
          <p:nvPr/>
        </p:nvGrpSpPr>
        <p:grpSpPr>
          <a:xfrm>
            <a:off x="2835118" y="821440"/>
            <a:ext cx="1349879" cy="244252"/>
            <a:chOff x="4538000" y="7579675"/>
            <a:chExt cx="1460298" cy="264231"/>
          </a:xfrm>
        </p:grpSpPr>
        <p:sp>
          <p:nvSpPr>
            <p:cNvPr id="84" name="Rectangle 83">
              <a:extLst>
                <a:ext uri="{FF2B5EF4-FFF2-40B4-BE49-F238E27FC236}">
                  <a16:creationId xmlns:a16="http://schemas.microsoft.com/office/drawing/2014/main" id="{BF6F3E83-49DC-C343-0BAE-2F4ABC1B680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743C6F7-2CCA-F5B2-AA04-58BE959F054B}"/>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6" name="TextBox 85">
              <a:extLst>
                <a:ext uri="{FF2B5EF4-FFF2-40B4-BE49-F238E27FC236}">
                  <a16:creationId xmlns:a16="http://schemas.microsoft.com/office/drawing/2014/main" id="{B4977CE0-2A35-3DFA-58BD-4D594F3D35ED}"/>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 name="TextBox 77">
            <a:extLst>
              <a:ext uri="{FF2B5EF4-FFF2-40B4-BE49-F238E27FC236}">
                <a16:creationId xmlns:a16="http://schemas.microsoft.com/office/drawing/2014/main" id="{021818A0-B878-DE3D-2D49-08C53048EF5A}"/>
              </a:ext>
            </a:extLst>
          </p:cNvPr>
          <p:cNvSpPr txBox="1"/>
          <p:nvPr/>
        </p:nvSpPr>
        <p:spPr>
          <a:xfrm>
            <a:off x="2530819" y="1008536"/>
            <a:ext cx="617477" cy="200055"/>
          </a:xfrm>
          <a:prstGeom prst="rect">
            <a:avLst/>
          </a:prstGeom>
          <a:noFill/>
        </p:spPr>
        <p:txBody>
          <a:bodyPr wrap="none" rtlCol="0">
            <a:spAutoFit/>
          </a:bodyPr>
          <a:lstStyle/>
          <a:p>
            <a:pPr algn="r"/>
            <a:r>
              <a:rPr lang="en-US" sz="700" dirty="0"/>
              <a:t>B cell – C1</a:t>
            </a:r>
          </a:p>
        </p:txBody>
      </p:sp>
      <p:sp>
        <p:nvSpPr>
          <p:cNvPr id="79" name="TextBox 78">
            <a:extLst>
              <a:ext uri="{FF2B5EF4-FFF2-40B4-BE49-F238E27FC236}">
                <a16:creationId xmlns:a16="http://schemas.microsoft.com/office/drawing/2014/main" id="{E411D11B-109A-986B-7E4C-3AD591E9FEF1}"/>
              </a:ext>
            </a:extLst>
          </p:cNvPr>
          <p:cNvSpPr txBox="1"/>
          <p:nvPr/>
        </p:nvSpPr>
        <p:spPr>
          <a:xfrm>
            <a:off x="2237470" y="131241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80" name="TextBox 79">
            <a:extLst>
              <a:ext uri="{FF2B5EF4-FFF2-40B4-BE49-F238E27FC236}">
                <a16:creationId xmlns:a16="http://schemas.microsoft.com/office/drawing/2014/main" id="{49F03B12-53A3-E2C6-85BD-901D6208AA8C}"/>
              </a:ext>
            </a:extLst>
          </p:cNvPr>
          <p:cNvSpPr txBox="1"/>
          <p:nvPr/>
        </p:nvSpPr>
        <p:spPr>
          <a:xfrm>
            <a:off x="2356091" y="2021456"/>
            <a:ext cx="792205" cy="200055"/>
          </a:xfrm>
          <a:prstGeom prst="rect">
            <a:avLst/>
          </a:prstGeom>
          <a:noFill/>
        </p:spPr>
        <p:txBody>
          <a:bodyPr wrap="none" rtlCol="0">
            <a:spAutoFit/>
          </a:bodyPr>
          <a:lstStyle/>
          <a:p>
            <a:pPr algn="r"/>
            <a:r>
              <a:rPr lang="en-US" sz="700" dirty="0"/>
              <a:t>CD8 TEM – C1</a:t>
            </a:r>
          </a:p>
        </p:txBody>
      </p:sp>
      <p:sp>
        <p:nvSpPr>
          <p:cNvPr id="92" name="TextBox 91">
            <a:extLst>
              <a:ext uri="{FF2B5EF4-FFF2-40B4-BE49-F238E27FC236}">
                <a16:creationId xmlns:a16="http://schemas.microsoft.com/office/drawing/2014/main" id="{2F7D679E-00EB-A3D8-B776-CBFBCCF7174F}"/>
              </a:ext>
            </a:extLst>
          </p:cNvPr>
          <p:cNvSpPr txBox="1"/>
          <p:nvPr/>
        </p:nvSpPr>
        <p:spPr>
          <a:xfrm>
            <a:off x="2530819" y="1109828"/>
            <a:ext cx="617477" cy="200055"/>
          </a:xfrm>
          <a:prstGeom prst="rect">
            <a:avLst/>
          </a:prstGeom>
          <a:noFill/>
        </p:spPr>
        <p:txBody>
          <a:bodyPr wrap="none" rtlCol="0">
            <a:spAutoFit/>
          </a:bodyPr>
          <a:lstStyle/>
          <a:p>
            <a:pPr algn="r"/>
            <a:r>
              <a:rPr lang="en-US" sz="700" dirty="0"/>
              <a:t>B cell – C2</a:t>
            </a:r>
          </a:p>
        </p:txBody>
      </p:sp>
      <p:sp>
        <p:nvSpPr>
          <p:cNvPr id="98" name="TextBox 97">
            <a:extLst>
              <a:ext uri="{FF2B5EF4-FFF2-40B4-BE49-F238E27FC236}">
                <a16:creationId xmlns:a16="http://schemas.microsoft.com/office/drawing/2014/main" id="{942599FE-080A-9AA7-CEB5-4812A94B4E4B}"/>
              </a:ext>
            </a:extLst>
          </p:cNvPr>
          <p:cNvSpPr txBox="1"/>
          <p:nvPr/>
        </p:nvSpPr>
        <p:spPr>
          <a:xfrm>
            <a:off x="2356091" y="2122748"/>
            <a:ext cx="792205" cy="200055"/>
          </a:xfrm>
          <a:prstGeom prst="rect">
            <a:avLst/>
          </a:prstGeom>
          <a:noFill/>
        </p:spPr>
        <p:txBody>
          <a:bodyPr wrap="none" rtlCol="0">
            <a:spAutoFit/>
          </a:bodyPr>
          <a:lstStyle/>
          <a:p>
            <a:pPr algn="r"/>
            <a:r>
              <a:rPr lang="en-US" sz="700" dirty="0"/>
              <a:t>CD8 TEM – C2</a:t>
            </a:r>
          </a:p>
        </p:txBody>
      </p:sp>
      <p:sp>
        <p:nvSpPr>
          <p:cNvPr id="99" name="TextBox 98">
            <a:extLst>
              <a:ext uri="{FF2B5EF4-FFF2-40B4-BE49-F238E27FC236}">
                <a16:creationId xmlns:a16="http://schemas.microsoft.com/office/drawing/2014/main" id="{B304028C-5695-6E07-D61C-F66844935AF9}"/>
              </a:ext>
            </a:extLst>
          </p:cNvPr>
          <p:cNvSpPr txBox="1"/>
          <p:nvPr/>
        </p:nvSpPr>
        <p:spPr>
          <a:xfrm>
            <a:off x="2356091" y="2224040"/>
            <a:ext cx="792205" cy="200055"/>
          </a:xfrm>
          <a:prstGeom prst="rect">
            <a:avLst/>
          </a:prstGeom>
          <a:noFill/>
        </p:spPr>
        <p:txBody>
          <a:bodyPr wrap="none" rtlCol="0">
            <a:spAutoFit/>
          </a:bodyPr>
          <a:lstStyle/>
          <a:p>
            <a:pPr algn="r"/>
            <a:r>
              <a:rPr lang="en-US" sz="700" dirty="0"/>
              <a:t>CD8 TEM – C3</a:t>
            </a:r>
          </a:p>
        </p:txBody>
      </p:sp>
      <p:sp>
        <p:nvSpPr>
          <p:cNvPr id="100" name="TextBox 99">
            <a:extLst>
              <a:ext uri="{FF2B5EF4-FFF2-40B4-BE49-F238E27FC236}">
                <a16:creationId xmlns:a16="http://schemas.microsoft.com/office/drawing/2014/main" id="{7B24E26E-C8AE-A9E5-E482-1874B5AF8A6D}"/>
              </a:ext>
            </a:extLst>
          </p:cNvPr>
          <p:cNvSpPr txBox="1"/>
          <p:nvPr/>
        </p:nvSpPr>
        <p:spPr>
          <a:xfrm>
            <a:off x="2356091" y="2325332"/>
            <a:ext cx="792205" cy="200055"/>
          </a:xfrm>
          <a:prstGeom prst="rect">
            <a:avLst/>
          </a:prstGeom>
          <a:noFill/>
        </p:spPr>
        <p:txBody>
          <a:bodyPr wrap="none" rtlCol="0">
            <a:spAutoFit/>
          </a:bodyPr>
          <a:lstStyle/>
          <a:p>
            <a:pPr algn="r"/>
            <a:r>
              <a:rPr lang="en-US" sz="700" dirty="0"/>
              <a:t>CD8 TEM – C4</a:t>
            </a:r>
          </a:p>
        </p:txBody>
      </p:sp>
      <p:sp>
        <p:nvSpPr>
          <p:cNvPr id="101" name="TextBox 100">
            <a:extLst>
              <a:ext uri="{FF2B5EF4-FFF2-40B4-BE49-F238E27FC236}">
                <a16:creationId xmlns:a16="http://schemas.microsoft.com/office/drawing/2014/main" id="{6A4B85CF-CD10-E31E-CE66-B463BCBD81A3}"/>
              </a:ext>
            </a:extLst>
          </p:cNvPr>
          <p:cNvSpPr txBox="1"/>
          <p:nvPr/>
        </p:nvSpPr>
        <p:spPr>
          <a:xfrm>
            <a:off x="2356091" y="2426624"/>
            <a:ext cx="792205" cy="200055"/>
          </a:xfrm>
          <a:prstGeom prst="rect">
            <a:avLst/>
          </a:prstGeom>
          <a:noFill/>
        </p:spPr>
        <p:txBody>
          <a:bodyPr wrap="none" rtlCol="0">
            <a:spAutoFit/>
          </a:bodyPr>
          <a:lstStyle/>
          <a:p>
            <a:pPr algn="r"/>
            <a:r>
              <a:rPr lang="en-US" sz="700" dirty="0"/>
              <a:t>CD8 TEM – C5</a:t>
            </a:r>
          </a:p>
        </p:txBody>
      </p:sp>
      <p:sp>
        <p:nvSpPr>
          <p:cNvPr id="102" name="TextBox 101">
            <a:extLst>
              <a:ext uri="{FF2B5EF4-FFF2-40B4-BE49-F238E27FC236}">
                <a16:creationId xmlns:a16="http://schemas.microsoft.com/office/drawing/2014/main" id="{9E6D9905-79CC-907B-84AF-1AF28DB2911E}"/>
              </a:ext>
            </a:extLst>
          </p:cNvPr>
          <p:cNvSpPr txBox="1"/>
          <p:nvPr/>
        </p:nvSpPr>
        <p:spPr>
          <a:xfrm>
            <a:off x="2356091" y="2527916"/>
            <a:ext cx="792205" cy="200055"/>
          </a:xfrm>
          <a:prstGeom prst="rect">
            <a:avLst/>
          </a:prstGeom>
          <a:noFill/>
        </p:spPr>
        <p:txBody>
          <a:bodyPr wrap="none" rtlCol="0">
            <a:spAutoFit/>
          </a:bodyPr>
          <a:lstStyle/>
          <a:p>
            <a:pPr algn="r"/>
            <a:r>
              <a:rPr lang="en-US" sz="700" dirty="0"/>
              <a:t>CD8 TEM – C6</a:t>
            </a:r>
          </a:p>
        </p:txBody>
      </p:sp>
      <p:sp>
        <p:nvSpPr>
          <p:cNvPr id="103" name="TextBox 102">
            <a:extLst>
              <a:ext uri="{FF2B5EF4-FFF2-40B4-BE49-F238E27FC236}">
                <a16:creationId xmlns:a16="http://schemas.microsoft.com/office/drawing/2014/main" id="{8C407ACF-4B99-00C0-54A7-B65668147D91}"/>
              </a:ext>
            </a:extLst>
          </p:cNvPr>
          <p:cNvSpPr txBox="1"/>
          <p:nvPr/>
        </p:nvSpPr>
        <p:spPr>
          <a:xfrm>
            <a:off x="2362576" y="2730549"/>
            <a:ext cx="792205" cy="200055"/>
          </a:xfrm>
          <a:prstGeom prst="rect">
            <a:avLst/>
          </a:prstGeom>
          <a:noFill/>
        </p:spPr>
        <p:txBody>
          <a:bodyPr wrap="none" rtlCol="0">
            <a:spAutoFit/>
          </a:bodyPr>
          <a:lstStyle/>
          <a:p>
            <a:pPr algn="r"/>
            <a:r>
              <a:rPr lang="en-US" sz="700" dirty="0"/>
              <a:t>CD8 TEM – C8</a:t>
            </a:r>
          </a:p>
        </p:txBody>
      </p:sp>
      <p:sp>
        <p:nvSpPr>
          <p:cNvPr id="104" name="TextBox 103">
            <a:extLst>
              <a:ext uri="{FF2B5EF4-FFF2-40B4-BE49-F238E27FC236}">
                <a16:creationId xmlns:a16="http://schemas.microsoft.com/office/drawing/2014/main" id="{6BD3AFA2-E671-B33E-7A86-58A43228EFFE}"/>
              </a:ext>
            </a:extLst>
          </p:cNvPr>
          <p:cNvSpPr txBox="1"/>
          <p:nvPr/>
        </p:nvSpPr>
        <p:spPr>
          <a:xfrm>
            <a:off x="2356091" y="2629207"/>
            <a:ext cx="792205" cy="200055"/>
          </a:xfrm>
          <a:prstGeom prst="rect">
            <a:avLst/>
          </a:prstGeom>
          <a:noFill/>
        </p:spPr>
        <p:txBody>
          <a:bodyPr wrap="none" rtlCol="0">
            <a:spAutoFit/>
          </a:bodyPr>
          <a:lstStyle/>
          <a:p>
            <a:pPr algn="r"/>
            <a:r>
              <a:rPr lang="en-US" sz="700" dirty="0"/>
              <a:t>CD8 TEM – C7</a:t>
            </a:r>
          </a:p>
        </p:txBody>
      </p:sp>
      <p:cxnSp>
        <p:nvCxnSpPr>
          <p:cNvPr id="524" name="Straight Arrow Connector 523">
            <a:extLst>
              <a:ext uri="{FF2B5EF4-FFF2-40B4-BE49-F238E27FC236}">
                <a16:creationId xmlns:a16="http://schemas.microsoft.com/office/drawing/2014/main" id="{C8CBB137-49F4-1713-1390-A7BF0FA36315}"/>
              </a:ext>
            </a:extLst>
          </p:cNvPr>
          <p:cNvCxnSpPr>
            <a:cxnSpLocks/>
          </p:cNvCxnSpPr>
          <p:nvPr/>
        </p:nvCxnSpPr>
        <p:spPr>
          <a:xfrm flipV="1">
            <a:off x="311596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25" name="Rectangle 524">
            <a:extLst>
              <a:ext uri="{FF2B5EF4-FFF2-40B4-BE49-F238E27FC236}">
                <a16:creationId xmlns:a16="http://schemas.microsoft.com/office/drawing/2014/main" id="{D99D73C4-F635-16DD-7C0B-213A7B3900EC}"/>
              </a:ext>
            </a:extLst>
          </p:cNvPr>
          <p:cNvSpPr/>
          <p:nvPr/>
        </p:nvSpPr>
        <p:spPr>
          <a:xfrm>
            <a:off x="308546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TextBox 526">
            <a:extLst>
              <a:ext uri="{FF2B5EF4-FFF2-40B4-BE49-F238E27FC236}">
                <a16:creationId xmlns:a16="http://schemas.microsoft.com/office/drawing/2014/main" id="{F014C5F8-5C12-7A55-2C2B-9DFE87069267}"/>
              </a:ext>
            </a:extLst>
          </p:cNvPr>
          <p:cNvSpPr txBox="1"/>
          <p:nvPr/>
        </p:nvSpPr>
        <p:spPr>
          <a:xfrm>
            <a:off x="3364706" y="632110"/>
            <a:ext cx="399666" cy="230832"/>
          </a:xfrm>
          <a:prstGeom prst="rect">
            <a:avLst/>
          </a:prstGeom>
          <a:noFill/>
        </p:spPr>
        <p:txBody>
          <a:bodyPr wrap="square" rtlCol="0">
            <a:spAutoFit/>
          </a:bodyPr>
          <a:lstStyle/>
          <a:p>
            <a:pPr algn="ctr"/>
            <a:r>
              <a:rPr lang="en-US" sz="900" dirty="0"/>
              <a:t>p18</a:t>
            </a:r>
          </a:p>
        </p:txBody>
      </p:sp>
      <p:sp>
        <p:nvSpPr>
          <p:cNvPr id="2" name="TextBox 1">
            <a:extLst>
              <a:ext uri="{FF2B5EF4-FFF2-40B4-BE49-F238E27FC236}">
                <a16:creationId xmlns:a16="http://schemas.microsoft.com/office/drawing/2014/main" id="{FDAA7DA6-5604-5510-4025-7FD3E13291CE}"/>
              </a:ext>
            </a:extLst>
          </p:cNvPr>
          <p:cNvSpPr txBox="1"/>
          <p:nvPr/>
        </p:nvSpPr>
        <p:spPr>
          <a:xfrm>
            <a:off x="2237470" y="1413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6" name="TextBox 5">
            <a:extLst>
              <a:ext uri="{FF2B5EF4-FFF2-40B4-BE49-F238E27FC236}">
                <a16:creationId xmlns:a16="http://schemas.microsoft.com/office/drawing/2014/main" id="{EA52B02F-D5D8-361C-8AFF-AF03DF5A9100}"/>
              </a:ext>
            </a:extLst>
          </p:cNvPr>
          <p:cNvSpPr txBox="1"/>
          <p:nvPr/>
        </p:nvSpPr>
        <p:spPr>
          <a:xfrm>
            <a:off x="2237470" y="151499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 name="TextBox 6">
            <a:extLst>
              <a:ext uri="{FF2B5EF4-FFF2-40B4-BE49-F238E27FC236}">
                <a16:creationId xmlns:a16="http://schemas.microsoft.com/office/drawing/2014/main" id="{666FF526-87CB-64D2-C79D-81B0FD0CC7D2}"/>
              </a:ext>
            </a:extLst>
          </p:cNvPr>
          <p:cNvSpPr txBox="1"/>
          <p:nvPr/>
        </p:nvSpPr>
        <p:spPr>
          <a:xfrm>
            <a:off x="2237470" y="161628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14" name="TextBox 13">
            <a:extLst>
              <a:ext uri="{FF2B5EF4-FFF2-40B4-BE49-F238E27FC236}">
                <a16:creationId xmlns:a16="http://schemas.microsoft.com/office/drawing/2014/main" id="{6D589C85-CF6F-4C64-29D6-7C2DFD6E449B}"/>
              </a:ext>
            </a:extLst>
          </p:cNvPr>
          <p:cNvSpPr txBox="1"/>
          <p:nvPr/>
        </p:nvSpPr>
        <p:spPr>
          <a:xfrm>
            <a:off x="2237470" y="17175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108" name="TextBox 107">
            <a:extLst>
              <a:ext uri="{FF2B5EF4-FFF2-40B4-BE49-F238E27FC236}">
                <a16:creationId xmlns:a16="http://schemas.microsoft.com/office/drawing/2014/main" id="{0227FA70-2F7D-E804-5D2A-B79E97CB4D3D}"/>
              </a:ext>
            </a:extLst>
          </p:cNvPr>
          <p:cNvSpPr txBox="1"/>
          <p:nvPr/>
        </p:nvSpPr>
        <p:spPr>
          <a:xfrm>
            <a:off x="2237470" y="18188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114" name="TextBox 113">
            <a:extLst>
              <a:ext uri="{FF2B5EF4-FFF2-40B4-BE49-F238E27FC236}">
                <a16:creationId xmlns:a16="http://schemas.microsoft.com/office/drawing/2014/main" id="{0E773C28-22C0-1235-BD28-77D9160357DA}"/>
              </a:ext>
            </a:extLst>
          </p:cNvPr>
          <p:cNvSpPr txBox="1"/>
          <p:nvPr/>
        </p:nvSpPr>
        <p:spPr>
          <a:xfrm>
            <a:off x="2237470" y="1920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26570" y="7584132"/>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9"/>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9"/>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72920" y="9167718"/>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77254" y="9154985"/>
            <a:ext cx="481222" cy="184666"/>
          </a:xfrm>
          <a:prstGeom prst="rect">
            <a:avLst/>
          </a:prstGeom>
          <a:noFill/>
        </p:spPr>
        <p:txBody>
          <a:bodyPr wrap="none" rtlCol="0">
            <a:spAutoFit/>
          </a:bodyPr>
          <a:lstStyle/>
          <a:p>
            <a:r>
              <a:rPr lang="en-US" sz="600" dirty="0"/>
              <a:t>patient 2</a:t>
            </a:r>
          </a:p>
        </p:txBody>
      </p:sp>
      <p:sp>
        <p:nvSpPr>
          <p:cNvPr id="70" name="TextBox 69">
            <a:extLst>
              <a:ext uri="{FF2B5EF4-FFF2-40B4-BE49-F238E27FC236}">
                <a16:creationId xmlns:a16="http://schemas.microsoft.com/office/drawing/2014/main" id="{7A3014E0-BE52-129E-C721-C4B46537AC3A}"/>
              </a:ext>
            </a:extLst>
          </p:cNvPr>
          <p:cNvSpPr txBox="1"/>
          <p:nvPr/>
        </p:nvSpPr>
        <p:spPr>
          <a:xfrm>
            <a:off x="6938813" y="5226743"/>
            <a:ext cx="526106" cy="2262158"/>
          </a:xfrm>
          <a:prstGeom prst="rect">
            <a:avLst/>
          </a:prstGeom>
          <a:noFill/>
        </p:spPr>
        <p:txBody>
          <a:bodyPr wrap="non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6"/>
          <a:srcRect t="5160" r="21062" b="12953"/>
          <a:stretch/>
        </p:blipFill>
        <p:spPr>
          <a:xfrm>
            <a:off x="909243" y="5161084"/>
            <a:ext cx="6088654" cy="2275913"/>
          </a:xfrm>
          <a:prstGeom prst="rect">
            <a:avLst/>
          </a:prstGeom>
        </p:spPr>
      </p:pic>
      <p:pic>
        <p:nvPicPr>
          <p:cNvPr id="593" name="Picture 592">
            <a:extLst>
              <a:ext uri="{FF2B5EF4-FFF2-40B4-BE49-F238E27FC236}">
                <a16:creationId xmlns:a16="http://schemas.microsoft.com/office/drawing/2014/main" id="{7EA996F0-3BEE-FD3C-836B-C4734607F037}"/>
              </a:ext>
            </a:extLst>
          </p:cNvPr>
          <p:cNvPicPr>
            <a:picLocks noChangeAspect="1"/>
          </p:cNvPicPr>
          <p:nvPr/>
        </p:nvPicPr>
        <p:blipFill>
          <a:blip r:embed="rId17"/>
          <a:srcRect l="12793" t="19053" r="72619" b="21827"/>
          <a:stretch/>
        </p:blipFill>
        <p:spPr>
          <a:xfrm>
            <a:off x="3089532" y="1047125"/>
            <a:ext cx="978408" cy="1850454"/>
          </a:xfrm>
          <a:prstGeom prst="rect">
            <a:avLst/>
          </a:prstGeom>
        </p:spPr>
      </p:pic>
      <p:grpSp>
        <p:nvGrpSpPr>
          <p:cNvPr id="1103" name="Group 1102">
            <a:extLst>
              <a:ext uri="{FF2B5EF4-FFF2-40B4-BE49-F238E27FC236}">
                <a16:creationId xmlns:a16="http://schemas.microsoft.com/office/drawing/2014/main" id="{3C850C37-36CD-E236-A44B-136D641EA09D}"/>
              </a:ext>
            </a:extLst>
          </p:cNvPr>
          <p:cNvGrpSpPr/>
          <p:nvPr/>
        </p:nvGrpSpPr>
        <p:grpSpPr>
          <a:xfrm>
            <a:off x="306782" y="1096797"/>
            <a:ext cx="1768318" cy="1739446"/>
            <a:chOff x="306782" y="1060354"/>
            <a:chExt cx="1768318" cy="1739446"/>
          </a:xfrm>
        </p:grpSpPr>
        <p:cxnSp>
          <p:nvCxnSpPr>
            <p:cNvPr id="523" name="Straight Arrow Connector 522">
              <a:extLst>
                <a:ext uri="{FF2B5EF4-FFF2-40B4-BE49-F238E27FC236}">
                  <a16:creationId xmlns:a16="http://schemas.microsoft.com/office/drawing/2014/main" id="{FFB662A9-A80E-8C67-64B4-FFC75A20B7F5}"/>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3AA6F0-5108-4520-DEC3-7B3D699D1205}"/>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67" name="TextBox 66">
              <a:extLst>
                <a:ext uri="{FF2B5EF4-FFF2-40B4-BE49-F238E27FC236}">
                  <a16:creationId xmlns:a16="http://schemas.microsoft.com/office/drawing/2014/main" id="{45B935DA-FEF7-CF06-462C-41D744178262}"/>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522" name="TextBox 521">
              <a:extLst>
                <a:ext uri="{FF2B5EF4-FFF2-40B4-BE49-F238E27FC236}">
                  <a16:creationId xmlns:a16="http://schemas.microsoft.com/office/drawing/2014/main" id="{6484D08C-78A5-7F41-7BC0-44D4A0FC704C}"/>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7" name="TextBox 86">
              <a:extLst>
                <a:ext uri="{FF2B5EF4-FFF2-40B4-BE49-F238E27FC236}">
                  <a16:creationId xmlns:a16="http://schemas.microsoft.com/office/drawing/2014/main" id="{80ED5115-B8C2-D190-694B-FD267D2EC77C}"/>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8" name="TextBox 87">
              <a:extLst>
                <a:ext uri="{FF2B5EF4-FFF2-40B4-BE49-F238E27FC236}">
                  <a16:creationId xmlns:a16="http://schemas.microsoft.com/office/drawing/2014/main" id="{36FEB63D-D80B-F26E-3B5B-BE50CD064BD8}"/>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582" name="TextBox 581">
              <a:extLst>
                <a:ext uri="{FF2B5EF4-FFF2-40B4-BE49-F238E27FC236}">
                  <a16:creationId xmlns:a16="http://schemas.microsoft.com/office/drawing/2014/main" id="{1F8E05CB-F91B-A7A2-22BF-D9C8EDC6CD46}"/>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583" name="TextBox 582">
              <a:extLst>
                <a:ext uri="{FF2B5EF4-FFF2-40B4-BE49-F238E27FC236}">
                  <a16:creationId xmlns:a16="http://schemas.microsoft.com/office/drawing/2014/main" id="{01D66AFD-7E9D-F576-5F9B-B5505DC5DDFB}"/>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584" name="TextBox 583">
              <a:extLst>
                <a:ext uri="{FF2B5EF4-FFF2-40B4-BE49-F238E27FC236}">
                  <a16:creationId xmlns:a16="http://schemas.microsoft.com/office/drawing/2014/main" id="{EC20E6A3-3C74-C643-D1AC-3FEF58F9C483}"/>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591" name="TextBox 590">
              <a:extLst>
                <a:ext uri="{FF2B5EF4-FFF2-40B4-BE49-F238E27FC236}">
                  <a16:creationId xmlns:a16="http://schemas.microsoft.com/office/drawing/2014/main" id="{4A75935A-E1C7-FEC6-DD7A-7FE4174F5BBA}"/>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592" name="TextBox 591">
              <a:extLst>
                <a:ext uri="{FF2B5EF4-FFF2-40B4-BE49-F238E27FC236}">
                  <a16:creationId xmlns:a16="http://schemas.microsoft.com/office/drawing/2014/main" id="{8D603EBC-3D0C-E931-2F80-DA846D40DB21}"/>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1101" name="Picture 1100">
              <a:extLst>
                <a:ext uri="{FF2B5EF4-FFF2-40B4-BE49-F238E27FC236}">
                  <a16:creationId xmlns:a16="http://schemas.microsoft.com/office/drawing/2014/main" id="{986C248C-C4E2-8515-405A-5FC499FA9660}"/>
                </a:ext>
              </a:extLst>
            </p:cNvPr>
            <p:cNvPicPr>
              <a:picLocks noChangeAspect="1"/>
            </p:cNvPicPr>
            <p:nvPr/>
          </p:nvPicPr>
          <p:blipFill>
            <a:blip r:embed="rId17"/>
            <a:srcRect l="62736" t="19053" r="22405" b="21827"/>
            <a:stretch/>
          </p:blipFill>
          <p:spPr>
            <a:xfrm>
              <a:off x="1187948" y="1114470"/>
              <a:ext cx="887152" cy="1647183"/>
            </a:xfrm>
            <a:prstGeom prst="rect">
              <a:avLst/>
            </a:prstGeom>
          </p:spPr>
        </p:pic>
      </p:grpSp>
      <p:sp>
        <p:nvSpPr>
          <p:cNvPr id="1102" name="TextBox 1101">
            <a:extLst>
              <a:ext uri="{FF2B5EF4-FFF2-40B4-BE49-F238E27FC236}">
                <a16:creationId xmlns:a16="http://schemas.microsoft.com/office/drawing/2014/main" id="{7337819D-F463-D751-39DA-2835BA539242}"/>
              </a:ext>
            </a:extLst>
          </p:cNvPr>
          <p:cNvSpPr txBox="1"/>
          <p:nvPr/>
        </p:nvSpPr>
        <p:spPr>
          <a:xfrm>
            <a:off x="2529725" y="1211120"/>
            <a:ext cx="617477" cy="200055"/>
          </a:xfrm>
          <a:prstGeom prst="rect">
            <a:avLst/>
          </a:prstGeom>
          <a:noFill/>
        </p:spPr>
        <p:txBody>
          <a:bodyPr wrap="none" rtlCol="0">
            <a:spAutoFit/>
          </a:bodyPr>
          <a:lstStyle/>
          <a:p>
            <a:pPr algn="r"/>
            <a:r>
              <a:rPr lang="en-US" sz="700" dirty="0"/>
              <a:t>B cell – C3</a:t>
            </a:r>
          </a:p>
        </p:txBody>
      </p:sp>
      <p:grpSp>
        <p:nvGrpSpPr>
          <p:cNvPr id="124" name="Group 123">
            <a:extLst>
              <a:ext uri="{FF2B5EF4-FFF2-40B4-BE49-F238E27FC236}">
                <a16:creationId xmlns:a16="http://schemas.microsoft.com/office/drawing/2014/main" id="{2D6CE4BB-1FC5-9EC4-B9AE-B5418710F984}"/>
              </a:ext>
            </a:extLst>
          </p:cNvPr>
          <p:cNvGrpSpPr/>
          <p:nvPr/>
        </p:nvGrpSpPr>
        <p:grpSpPr>
          <a:xfrm>
            <a:off x="4603203" y="786792"/>
            <a:ext cx="1932957" cy="1678533"/>
            <a:chOff x="5100527" y="603601"/>
            <a:chExt cx="1932957" cy="1678533"/>
          </a:xfrm>
        </p:grpSpPr>
        <p:pic>
          <p:nvPicPr>
            <p:cNvPr id="123" name="Picture 122">
              <a:extLst>
                <a:ext uri="{FF2B5EF4-FFF2-40B4-BE49-F238E27FC236}">
                  <a16:creationId xmlns:a16="http://schemas.microsoft.com/office/drawing/2014/main" id="{BABDFFD3-389F-FFD4-6143-EFED0AFC39FE}"/>
                </a:ext>
              </a:extLst>
            </p:cNvPr>
            <p:cNvPicPr>
              <a:picLocks noChangeAspect="1"/>
            </p:cNvPicPr>
            <p:nvPr/>
          </p:nvPicPr>
          <p:blipFill>
            <a:blip r:embed="rId18"/>
            <a:srcRect l="12107" t="24254" r="61832" b="71249"/>
            <a:stretch/>
          </p:blipFill>
          <p:spPr>
            <a:xfrm>
              <a:off x="5301880" y="788129"/>
              <a:ext cx="930143" cy="152373"/>
            </a:xfrm>
            <a:prstGeom prst="rect">
              <a:avLst/>
            </a:prstGeom>
          </p:spPr>
        </p:pic>
        <p:sp>
          <p:nvSpPr>
            <p:cNvPr id="612" name="TextBox 611">
              <a:extLst>
                <a:ext uri="{FF2B5EF4-FFF2-40B4-BE49-F238E27FC236}">
                  <a16:creationId xmlns:a16="http://schemas.microsoft.com/office/drawing/2014/main" id="{A18EEAE1-FACC-3571-508E-DB5D34828D00}"/>
                </a:ext>
              </a:extLst>
            </p:cNvPr>
            <p:cNvSpPr txBox="1"/>
            <p:nvPr/>
          </p:nvSpPr>
          <p:spPr>
            <a:xfrm>
              <a:off x="5237358"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613" name="TextBox 612">
              <a:extLst>
                <a:ext uri="{FF2B5EF4-FFF2-40B4-BE49-F238E27FC236}">
                  <a16:creationId xmlns:a16="http://schemas.microsoft.com/office/drawing/2014/main" id="{0224EE2A-B4E1-DB17-08E9-06174BCAD0C2}"/>
                </a:ext>
              </a:extLst>
            </p:cNvPr>
            <p:cNvSpPr txBox="1"/>
            <p:nvPr/>
          </p:nvSpPr>
          <p:spPr>
            <a:xfrm>
              <a:off x="5361961"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614" name="TextBox 613">
              <a:extLst>
                <a:ext uri="{FF2B5EF4-FFF2-40B4-BE49-F238E27FC236}">
                  <a16:creationId xmlns:a16="http://schemas.microsoft.com/office/drawing/2014/main" id="{418A1967-DBDE-B61A-4FA6-84DE67EBC0DF}"/>
                </a:ext>
              </a:extLst>
            </p:cNvPr>
            <p:cNvSpPr txBox="1"/>
            <p:nvPr/>
          </p:nvSpPr>
          <p:spPr>
            <a:xfrm>
              <a:off x="5489416"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615" name="TextBox 614">
              <a:extLst>
                <a:ext uri="{FF2B5EF4-FFF2-40B4-BE49-F238E27FC236}">
                  <a16:creationId xmlns:a16="http://schemas.microsoft.com/office/drawing/2014/main" id="{FD721E10-7A47-BC98-78D5-F29D659432F0}"/>
                </a:ext>
              </a:extLst>
            </p:cNvPr>
            <p:cNvSpPr txBox="1"/>
            <p:nvPr/>
          </p:nvSpPr>
          <p:spPr>
            <a:xfrm>
              <a:off x="5619375"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616" name="TextBox 615">
              <a:extLst>
                <a:ext uri="{FF2B5EF4-FFF2-40B4-BE49-F238E27FC236}">
                  <a16:creationId xmlns:a16="http://schemas.microsoft.com/office/drawing/2014/main" id="{92F7A65F-8304-A153-BBEB-E47425667309}"/>
                </a:ext>
              </a:extLst>
            </p:cNvPr>
            <p:cNvSpPr txBox="1"/>
            <p:nvPr/>
          </p:nvSpPr>
          <p:spPr>
            <a:xfrm>
              <a:off x="5791060"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619" name="TextBox 618">
              <a:extLst>
                <a:ext uri="{FF2B5EF4-FFF2-40B4-BE49-F238E27FC236}">
                  <a16:creationId xmlns:a16="http://schemas.microsoft.com/office/drawing/2014/main" id="{106E6C0E-C89F-0A76-7B7F-00A04403A73D}"/>
                </a:ext>
              </a:extLst>
            </p:cNvPr>
            <p:cNvSpPr txBox="1"/>
            <p:nvPr/>
          </p:nvSpPr>
          <p:spPr>
            <a:xfrm>
              <a:off x="5892756"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620" name="TextBox 619">
              <a:extLst>
                <a:ext uri="{FF2B5EF4-FFF2-40B4-BE49-F238E27FC236}">
                  <a16:creationId xmlns:a16="http://schemas.microsoft.com/office/drawing/2014/main" id="{E3E36F82-F4C3-E020-AB9C-CDD64C0673CF}"/>
                </a:ext>
              </a:extLst>
            </p:cNvPr>
            <p:cNvSpPr txBox="1"/>
            <p:nvPr/>
          </p:nvSpPr>
          <p:spPr>
            <a:xfrm>
              <a:off x="6050074"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sp>
          <p:nvSpPr>
            <p:cNvPr id="544" name="TextBox 543">
              <a:extLst>
                <a:ext uri="{FF2B5EF4-FFF2-40B4-BE49-F238E27FC236}">
                  <a16:creationId xmlns:a16="http://schemas.microsoft.com/office/drawing/2014/main" id="{9078211F-057A-1A54-8A40-89B3F92EEC10}"/>
                </a:ext>
              </a:extLst>
            </p:cNvPr>
            <p:cNvSpPr txBox="1"/>
            <p:nvPr/>
          </p:nvSpPr>
          <p:spPr>
            <a:xfrm>
              <a:off x="5359540" y="609212"/>
              <a:ext cx="383438" cy="200055"/>
            </a:xfrm>
            <a:prstGeom prst="rect">
              <a:avLst/>
            </a:prstGeom>
            <a:noFill/>
          </p:spPr>
          <p:txBody>
            <a:bodyPr wrap="none" rtlCol="0">
              <a:spAutoFit/>
            </a:bodyPr>
            <a:lstStyle/>
            <a:p>
              <a:r>
                <a:rPr lang="en-US" sz="700" dirty="0"/>
                <a:t>CON</a:t>
              </a:r>
            </a:p>
          </p:txBody>
        </p:sp>
        <p:sp>
          <p:nvSpPr>
            <p:cNvPr id="545" name="TextBox 544">
              <a:extLst>
                <a:ext uri="{FF2B5EF4-FFF2-40B4-BE49-F238E27FC236}">
                  <a16:creationId xmlns:a16="http://schemas.microsoft.com/office/drawing/2014/main" id="{9624E1EF-8DC9-9E40-CF8A-AA0B6C10B219}"/>
                </a:ext>
              </a:extLst>
            </p:cNvPr>
            <p:cNvSpPr txBox="1"/>
            <p:nvPr/>
          </p:nvSpPr>
          <p:spPr>
            <a:xfrm>
              <a:off x="5753770" y="603601"/>
              <a:ext cx="681597" cy="200055"/>
            </a:xfrm>
            <a:prstGeom prst="rect">
              <a:avLst/>
            </a:prstGeom>
            <a:noFill/>
          </p:spPr>
          <p:txBody>
            <a:bodyPr wrap="none" rtlCol="0">
              <a:spAutoFit/>
            </a:bodyPr>
            <a:lstStyle/>
            <a:p>
              <a:r>
                <a:rPr lang="en-US" sz="700" dirty="0"/>
                <a:t>At-Risk/ERA</a:t>
              </a:r>
            </a:p>
          </p:txBody>
        </p:sp>
        <p:grpSp>
          <p:nvGrpSpPr>
            <p:cNvPr id="119" name="Group 118">
              <a:extLst>
                <a:ext uri="{FF2B5EF4-FFF2-40B4-BE49-F238E27FC236}">
                  <a16:creationId xmlns:a16="http://schemas.microsoft.com/office/drawing/2014/main" id="{A3C75BA1-23E1-789A-7E30-11DD9684963B}"/>
                </a:ext>
              </a:extLst>
            </p:cNvPr>
            <p:cNvGrpSpPr/>
            <p:nvPr/>
          </p:nvGrpSpPr>
          <p:grpSpPr>
            <a:xfrm>
              <a:off x="6168981" y="932209"/>
              <a:ext cx="718769" cy="1349925"/>
              <a:chOff x="6479950" y="934673"/>
              <a:chExt cx="718769" cy="1349925"/>
            </a:xfrm>
          </p:grpSpPr>
          <p:sp>
            <p:nvSpPr>
              <p:cNvPr id="536" name="TextBox 535">
                <a:extLst>
                  <a:ext uri="{FF2B5EF4-FFF2-40B4-BE49-F238E27FC236}">
                    <a16:creationId xmlns:a16="http://schemas.microsoft.com/office/drawing/2014/main" id="{6F6AAB56-EF4E-5D9F-2614-633E5A7390A0}"/>
                  </a:ext>
                </a:extLst>
              </p:cNvPr>
              <p:cNvSpPr txBox="1"/>
              <p:nvPr/>
            </p:nvSpPr>
            <p:spPr>
              <a:xfrm>
                <a:off x="6479950" y="934673"/>
                <a:ext cx="412486" cy="203976"/>
              </a:xfrm>
              <a:prstGeom prst="rect">
                <a:avLst/>
              </a:prstGeom>
              <a:noFill/>
            </p:spPr>
            <p:txBody>
              <a:bodyPr wrap="none" rtlCol="0">
                <a:spAutoFit/>
              </a:bodyPr>
              <a:lstStyle/>
              <a:p>
                <a:r>
                  <a:rPr lang="en-US" sz="700" dirty="0"/>
                  <a:t>B cell</a:t>
                </a:r>
              </a:p>
            </p:txBody>
          </p:sp>
          <p:sp>
            <p:nvSpPr>
              <p:cNvPr id="537" name="TextBox 536">
                <a:extLst>
                  <a:ext uri="{FF2B5EF4-FFF2-40B4-BE49-F238E27FC236}">
                    <a16:creationId xmlns:a16="http://schemas.microsoft.com/office/drawing/2014/main" id="{830C1472-6F7B-99AD-395A-11CE7730DF1E}"/>
                  </a:ext>
                </a:extLst>
              </p:cNvPr>
              <p:cNvSpPr txBox="1"/>
              <p:nvPr/>
            </p:nvSpPr>
            <p:spPr>
              <a:xfrm>
                <a:off x="6479950" y="1073529"/>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538" name="TextBox 537">
                <a:extLst>
                  <a:ext uri="{FF2B5EF4-FFF2-40B4-BE49-F238E27FC236}">
                    <a16:creationId xmlns:a16="http://schemas.microsoft.com/office/drawing/2014/main" id="{B511A72C-F70A-E694-5653-53976C2A0917}"/>
                  </a:ext>
                </a:extLst>
              </p:cNvPr>
              <p:cNvSpPr txBox="1"/>
              <p:nvPr/>
            </p:nvSpPr>
            <p:spPr>
              <a:xfrm>
                <a:off x="6479950" y="1212385"/>
                <a:ext cx="582211" cy="200055"/>
              </a:xfrm>
              <a:prstGeom prst="rect">
                <a:avLst/>
              </a:prstGeom>
              <a:noFill/>
            </p:spPr>
            <p:txBody>
              <a:bodyPr wrap="none" rtlCol="0">
                <a:spAutoFit/>
              </a:bodyPr>
              <a:lstStyle/>
              <a:p>
                <a:r>
                  <a:rPr lang="en-US" sz="700" dirty="0"/>
                  <a:t>CD4 TCM</a:t>
                </a:r>
              </a:p>
            </p:txBody>
          </p:sp>
          <p:sp>
            <p:nvSpPr>
              <p:cNvPr id="539" name="TextBox 538">
                <a:extLst>
                  <a:ext uri="{FF2B5EF4-FFF2-40B4-BE49-F238E27FC236}">
                    <a16:creationId xmlns:a16="http://schemas.microsoft.com/office/drawing/2014/main" id="{3A334D9E-0B69-825F-3E30-C1743DB47B54}"/>
                  </a:ext>
                </a:extLst>
              </p:cNvPr>
              <p:cNvSpPr txBox="1"/>
              <p:nvPr/>
            </p:nvSpPr>
            <p:spPr>
              <a:xfrm>
                <a:off x="6479950" y="135124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540" name="TextBox 539">
                <a:extLst>
                  <a:ext uri="{FF2B5EF4-FFF2-40B4-BE49-F238E27FC236}">
                    <a16:creationId xmlns:a16="http://schemas.microsoft.com/office/drawing/2014/main" id="{1DD8330F-D4CC-2337-BD3D-9351771C24EA}"/>
                  </a:ext>
                </a:extLst>
              </p:cNvPr>
              <p:cNvSpPr txBox="1"/>
              <p:nvPr/>
            </p:nvSpPr>
            <p:spPr>
              <a:xfrm>
                <a:off x="6479950" y="1490097"/>
                <a:ext cx="577402" cy="200055"/>
              </a:xfrm>
              <a:prstGeom prst="rect">
                <a:avLst/>
              </a:prstGeom>
              <a:noFill/>
            </p:spPr>
            <p:txBody>
              <a:bodyPr wrap="none" rtlCol="0">
                <a:spAutoFit/>
              </a:bodyPr>
              <a:lstStyle/>
              <a:p>
                <a:r>
                  <a:rPr lang="en-US" sz="700" dirty="0"/>
                  <a:t>CD8 TEM</a:t>
                </a:r>
              </a:p>
            </p:txBody>
          </p:sp>
          <p:sp>
            <p:nvSpPr>
              <p:cNvPr id="541" name="TextBox 540">
                <a:extLst>
                  <a:ext uri="{FF2B5EF4-FFF2-40B4-BE49-F238E27FC236}">
                    <a16:creationId xmlns:a16="http://schemas.microsoft.com/office/drawing/2014/main" id="{F029DA5E-CFE3-1EB6-61DA-DB1041F1A020}"/>
                  </a:ext>
                </a:extLst>
              </p:cNvPr>
              <p:cNvSpPr txBox="1"/>
              <p:nvPr/>
            </p:nvSpPr>
            <p:spPr>
              <a:xfrm>
                <a:off x="6479950" y="1628953"/>
                <a:ext cx="466794" cy="200055"/>
              </a:xfrm>
              <a:prstGeom prst="rect">
                <a:avLst/>
              </a:prstGeom>
              <a:noFill/>
            </p:spPr>
            <p:txBody>
              <a:bodyPr wrap="none" rtlCol="0">
                <a:spAutoFit/>
              </a:bodyPr>
              <a:lstStyle/>
              <a:p>
                <a:r>
                  <a:rPr lang="en-US" sz="700" dirty="0"/>
                  <a:t>NK cell</a:t>
                </a:r>
              </a:p>
            </p:txBody>
          </p:sp>
          <p:sp>
            <p:nvSpPr>
              <p:cNvPr id="120" name="TextBox 119">
                <a:extLst>
                  <a:ext uri="{FF2B5EF4-FFF2-40B4-BE49-F238E27FC236}">
                    <a16:creationId xmlns:a16="http://schemas.microsoft.com/office/drawing/2014/main" id="{AE322113-D2F7-FD56-9268-A25F6EF8B376}"/>
                  </a:ext>
                </a:extLst>
              </p:cNvPr>
              <p:cNvSpPr txBox="1"/>
              <p:nvPr/>
            </p:nvSpPr>
            <p:spPr>
              <a:xfrm>
                <a:off x="6483574" y="1815204"/>
                <a:ext cx="715145" cy="203976"/>
              </a:xfrm>
              <a:prstGeom prst="rect">
                <a:avLst/>
              </a:prstGeom>
              <a:noFill/>
            </p:spPr>
            <p:txBody>
              <a:bodyPr wrap="square" rtlCol="0">
                <a:spAutoFit/>
              </a:bodyPr>
              <a:lstStyle/>
              <a:p>
                <a:r>
                  <a:rPr lang="en-US" sz="700" dirty="0"/>
                  <a:t>CD4 TCM</a:t>
                </a:r>
              </a:p>
            </p:txBody>
          </p:sp>
          <p:sp>
            <p:nvSpPr>
              <p:cNvPr id="121" name="TextBox 120">
                <a:extLst>
                  <a:ext uri="{FF2B5EF4-FFF2-40B4-BE49-F238E27FC236}">
                    <a16:creationId xmlns:a16="http://schemas.microsoft.com/office/drawing/2014/main" id="{144BA28E-DCB6-D18F-DD13-8C5E7B92600D}"/>
                  </a:ext>
                </a:extLst>
              </p:cNvPr>
              <p:cNvSpPr txBox="1"/>
              <p:nvPr/>
            </p:nvSpPr>
            <p:spPr>
              <a:xfrm>
                <a:off x="6483574" y="1949874"/>
                <a:ext cx="715145" cy="203976"/>
              </a:xfrm>
              <a:prstGeom prst="rect">
                <a:avLst/>
              </a:prstGeom>
              <a:noFill/>
            </p:spPr>
            <p:txBody>
              <a:bodyPr wrap="square" rtlCol="0">
                <a:spAutoFit/>
              </a:bodyPr>
              <a:lstStyle/>
              <a:p>
                <a:r>
                  <a:rPr lang="en-US" sz="700" dirty="0"/>
                  <a:t>CD8 TEM</a:t>
                </a:r>
              </a:p>
            </p:txBody>
          </p:sp>
          <p:sp>
            <p:nvSpPr>
              <p:cNvPr id="122" name="TextBox 121">
                <a:extLst>
                  <a:ext uri="{FF2B5EF4-FFF2-40B4-BE49-F238E27FC236}">
                    <a16:creationId xmlns:a16="http://schemas.microsoft.com/office/drawing/2014/main" id="{1F2542DF-44A9-BE90-4277-CEA020161302}"/>
                  </a:ext>
                </a:extLst>
              </p:cNvPr>
              <p:cNvSpPr txBox="1"/>
              <p:nvPr/>
            </p:nvSpPr>
            <p:spPr>
              <a:xfrm>
                <a:off x="6483574" y="2084543"/>
                <a:ext cx="715145" cy="200055"/>
              </a:xfrm>
              <a:prstGeom prst="rect">
                <a:avLst/>
              </a:prstGeom>
              <a:noFill/>
            </p:spPr>
            <p:txBody>
              <a:bodyPr wrap="square" rtlCol="0">
                <a:spAutoFit/>
              </a:bodyPr>
              <a:lstStyle/>
              <a:p>
                <a:r>
                  <a:rPr lang="en-US" sz="700" dirty="0"/>
                  <a:t>NK cell</a:t>
                </a:r>
              </a:p>
            </p:txBody>
          </p:sp>
        </p:grpSp>
        <p:sp>
          <p:nvSpPr>
            <p:cNvPr id="26" name="TextBox 25">
              <a:extLst>
                <a:ext uri="{FF2B5EF4-FFF2-40B4-BE49-F238E27FC236}">
                  <a16:creationId xmlns:a16="http://schemas.microsoft.com/office/drawing/2014/main" id="{CB574C90-CDAC-5E5F-C6E0-E49683D5542F}"/>
                </a:ext>
              </a:extLst>
            </p:cNvPr>
            <p:cNvSpPr txBox="1"/>
            <p:nvPr/>
          </p:nvSpPr>
          <p:spPr>
            <a:xfrm rot="16200000">
              <a:off x="4948723" y="1242328"/>
              <a:ext cx="503664" cy="200055"/>
            </a:xfrm>
            <a:prstGeom prst="rect">
              <a:avLst/>
            </a:prstGeom>
            <a:noFill/>
          </p:spPr>
          <p:txBody>
            <a:bodyPr wrap="none" rtlCol="0">
              <a:spAutoFit/>
            </a:bodyPr>
            <a:lstStyle/>
            <a:p>
              <a:pPr algn="ctr"/>
              <a:r>
                <a:rPr lang="en-US" sz="700" dirty="0"/>
                <a:t>senders</a:t>
              </a:r>
            </a:p>
          </p:txBody>
        </p:sp>
        <p:sp>
          <p:nvSpPr>
            <p:cNvPr id="607" name="TextBox 606">
              <a:extLst>
                <a:ext uri="{FF2B5EF4-FFF2-40B4-BE49-F238E27FC236}">
                  <a16:creationId xmlns:a16="http://schemas.microsoft.com/office/drawing/2014/main" id="{A97C42D1-259E-0FBD-867E-20C7ECC42992}"/>
                </a:ext>
              </a:extLst>
            </p:cNvPr>
            <p:cNvSpPr txBox="1"/>
            <p:nvPr/>
          </p:nvSpPr>
          <p:spPr>
            <a:xfrm>
              <a:off x="6181476" y="767377"/>
              <a:ext cx="852008" cy="200055"/>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700" dirty="0"/>
            </a:p>
          </p:txBody>
        </p:sp>
        <p:pic>
          <p:nvPicPr>
            <p:cNvPr id="31" name="Picture 30">
              <a:extLst>
                <a:ext uri="{FF2B5EF4-FFF2-40B4-BE49-F238E27FC236}">
                  <a16:creationId xmlns:a16="http://schemas.microsoft.com/office/drawing/2014/main" id="{0F11479D-AE77-AD08-DECA-9743A0BCD08B}"/>
                </a:ext>
              </a:extLst>
            </p:cNvPr>
            <p:cNvPicPr>
              <a:picLocks noChangeAspect="1"/>
            </p:cNvPicPr>
            <p:nvPr/>
          </p:nvPicPr>
          <p:blipFill>
            <a:blip r:embed="rId18"/>
            <a:srcRect l="12090" t="33316" r="61849" b="41898"/>
            <a:stretch/>
          </p:blipFill>
          <p:spPr>
            <a:xfrm>
              <a:off x="5304667" y="959615"/>
              <a:ext cx="930143" cy="839829"/>
            </a:xfrm>
            <a:prstGeom prst="rect">
              <a:avLst/>
            </a:prstGeom>
          </p:spPr>
        </p:pic>
        <p:pic>
          <p:nvPicPr>
            <p:cNvPr id="32" name="Picture 31">
              <a:extLst>
                <a:ext uri="{FF2B5EF4-FFF2-40B4-BE49-F238E27FC236}">
                  <a16:creationId xmlns:a16="http://schemas.microsoft.com/office/drawing/2014/main" id="{D6D51D13-C9FA-A327-2429-421E779C8090}"/>
                </a:ext>
              </a:extLst>
            </p:cNvPr>
            <p:cNvPicPr>
              <a:picLocks noChangeAspect="1"/>
            </p:cNvPicPr>
            <p:nvPr/>
          </p:nvPicPr>
          <p:blipFill>
            <a:blip r:embed="rId19"/>
            <a:srcRect l="11340" t="39922" r="61779" b="48547"/>
            <a:stretch/>
          </p:blipFill>
          <p:spPr>
            <a:xfrm>
              <a:off x="5272887" y="1843752"/>
              <a:ext cx="964958" cy="413950"/>
            </a:xfrm>
            <a:prstGeom prst="rect">
              <a:avLst/>
            </a:prstGeom>
          </p:spPr>
        </p:pic>
      </p:grpSp>
      <p:grpSp>
        <p:nvGrpSpPr>
          <p:cNvPr id="33" name="Group 32">
            <a:extLst>
              <a:ext uri="{FF2B5EF4-FFF2-40B4-BE49-F238E27FC236}">
                <a16:creationId xmlns:a16="http://schemas.microsoft.com/office/drawing/2014/main" id="{0AE19918-068B-C083-DA51-7037D0C8B4DA}"/>
              </a:ext>
            </a:extLst>
          </p:cNvPr>
          <p:cNvGrpSpPr/>
          <p:nvPr/>
        </p:nvGrpSpPr>
        <p:grpSpPr>
          <a:xfrm>
            <a:off x="7772400" y="375332"/>
            <a:ext cx="3162456" cy="2522247"/>
            <a:chOff x="4309536" y="553338"/>
            <a:chExt cx="3162456" cy="2522247"/>
          </a:xfrm>
        </p:grpSpPr>
        <p:sp>
          <p:nvSpPr>
            <p:cNvPr id="34" name="Google Shape;528;p4">
              <a:extLst>
                <a:ext uri="{FF2B5EF4-FFF2-40B4-BE49-F238E27FC236}">
                  <a16:creationId xmlns:a16="http://schemas.microsoft.com/office/drawing/2014/main" id="{79FA2B01-FE17-76CD-F442-C9EF9ECB9081}"/>
                </a:ext>
              </a:extLst>
            </p:cNvPr>
            <p:cNvSpPr/>
            <p:nvPr/>
          </p:nvSpPr>
          <p:spPr>
            <a:xfrm>
              <a:off x="4309536" y="553338"/>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4623850" y="553338"/>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7" name="Group 36">
              <a:extLst>
                <a:ext uri="{FF2B5EF4-FFF2-40B4-BE49-F238E27FC236}">
                  <a16:creationId xmlns:a16="http://schemas.microsoft.com/office/drawing/2014/main" id="{A6114C6A-10CE-793B-99DA-7C64871C3A62}"/>
                </a:ext>
              </a:extLst>
            </p:cNvPr>
            <p:cNvGrpSpPr/>
            <p:nvPr/>
          </p:nvGrpSpPr>
          <p:grpSpPr>
            <a:xfrm>
              <a:off x="6067952" y="2528960"/>
              <a:ext cx="1404040" cy="536930"/>
              <a:chOff x="6236920" y="2769399"/>
              <a:chExt cx="1588898" cy="607621"/>
            </a:xfrm>
          </p:grpSpPr>
          <p:grpSp>
            <p:nvGrpSpPr>
              <p:cNvPr id="560" name="Group 559">
                <a:extLst>
                  <a:ext uri="{FF2B5EF4-FFF2-40B4-BE49-F238E27FC236}">
                    <a16:creationId xmlns:a16="http://schemas.microsoft.com/office/drawing/2014/main" id="{768C952C-9A08-BAC5-0E1C-620065AB794F}"/>
                  </a:ext>
                </a:extLst>
              </p:cNvPr>
              <p:cNvGrpSpPr/>
              <p:nvPr/>
            </p:nvGrpSpPr>
            <p:grpSpPr>
              <a:xfrm rot="5400000">
                <a:off x="6727558" y="2278761"/>
                <a:ext cx="607621" cy="1588898"/>
                <a:chOff x="7050319" y="1136958"/>
                <a:chExt cx="607621" cy="1588898"/>
              </a:xfrm>
            </p:grpSpPr>
            <p:grpSp>
              <p:nvGrpSpPr>
                <p:cNvPr id="567" name="Group 566">
                  <a:extLst>
                    <a:ext uri="{FF2B5EF4-FFF2-40B4-BE49-F238E27FC236}">
                      <a16:creationId xmlns:a16="http://schemas.microsoft.com/office/drawing/2014/main" id="{5ADE349E-A40E-92FC-8EAD-C8DC353AE818}"/>
                    </a:ext>
                  </a:extLst>
                </p:cNvPr>
                <p:cNvGrpSpPr/>
                <p:nvPr/>
              </p:nvGrpSpPr>
              <p:grpSpPr>
                <a:xfrm>
                  <a:off x="7050319" y="1136958"/>
                  <a:ext cx="607621" cy="1588898"/>
                  <a:chOff x="2099470" y="4288116"/>
                  <a:chExt cx="607621" cy="1588898"/>
                </a:xfrm>
              </p:grpSpPr>
              <p:sp>
                <p:nvSpPr>
                  <p:cNvPr id="575" name="TextBox 574">
                    <a:extLst>
                      <a:ext uri="{FF2B5EF4-FFF2-40B4-BE49-F238E27FC236}">
                        <a16:creationId xmlns:a16="http://schemas.microsoft.com/office/drawing/2014/main" id="{5CDCD5CA-35DD-18AE-DA59-9B46A4FC35A0}"/>
                      </a:ext>
                    </a:extLst>
                  </p:cNvPr>
                  <p:cNvSpPr txBox="1"/>
                  <p:nvPr/>
                </p:nvSpPr>
                <p:spPr>
                  <a:xfrm rot="16200000">
                    <a:off x="1420437" y="4967149"/>
                    <a:ext cx="1588898" cy="230832"/>
                  </a:xfrm>
                  <a:prstGeom prst="rect">
                    <a:avLst/>
                  </a:prstGeom>
                  <a:noFill/>
                </p:spPr>
                <p:txBody>
                  <a:bodyPr wrap="none" rtlCol="0">
                    <a:spAutoFit/>
                  </a:bodyPr>
                  <a:lstStyle/>
                  <a:p>
                    <a:pPr algn="ctr"/>
                    <a:r>
                      <a:rPr lang="en-US" sz="900" dirty="0"/>
                      <a:t>Incoming signaling strength</a:t>
                    </a:r>
                  </a:p>
                </p:txBody>
              </p:sp>
              <p:sp>
                <p:nvSpPr>
                  <p:cNvPr id="83" name="TextBox 82">
                    <a:extLst>
                      <a:ext uri="{FF2B5EF4-FFF2-40B4-BE49-F238E27FC236}">
                        <a16:creationId xmlns:a16="http://schemas.microsoft.com/office/drawing/2014/main" id="{17DD0E18-04B2-595D-6CB6-66A781D5913A}"/>
                      </a:ext>
                    </a:extLst>
                  </p:cNvPr>
                  <p:cNvSpPr txBox="1"/>
                  <p:nvPr/>
                </p:nvSpPr>
                <p:spPr>
                  <a:xfrm rot="16200000">
                    <a:off x="2468835" y="5534743"/>
                    <a:ext cx="205749" cy="190902"/>
                  </a:xfrm>
                  <a:prstGeom prst="rect">
                    <a:avLst/>
                  </a:prstGeom>
                  <a:noFill/>
                </p:spPr>
                <p:txBody>
                  <a:bodyPr wrap="none" rtlCol="0">
                    <a:spAutoFit/>
                  </a:bodyPr>
                  <a:lstStyle/>
                  <a:p>
                    <a:r>
                      <a:rPr lang="en-US" sz="900" dirty="0"/>
                      <a:t>0</a:t>
                    </a:r>
                  </a:p>
                </p:txBody>
              </p:sp>
              <p:sp>
                <p:nvSpPr>
                  <p:cNvPr id="93" name="TextBox 92">
                    <a:extLst>
                      <a:ext uri="{FF2B5EF4-FFF2-40B4-BE49-F238E27FC236}">
                        <a16:creationId xmlns:a16="http://schemas.microsoft.com/office/drawing/2014/main" id="{A580F911-D479-6AC7-86E4-6D0E28BFB9DA}"/>
                      </a:ext>
                    </a:extLst>
                  </p:cNvPr>
                  <p:cNvSpPr txBox="1"/>
                  <p:nvPr/>
                </p:nvSpPr>
                <p:spPr>
                  <a:xfrm rot="16200000">
                    <a:off x="2318194" y="5213483"/>
                    <a:ext cx="546961" cy="230832"/>
                  </a:xfrm>
                  <a:prstGeom prst="rect">
                    <a:avLst/>
                  </a:prstGeom>
                  <a:noFill/>
                </p:spPr>
                <p:txBody>
                  <a:bodyPr wrap="square" rtlCol="0">
                    <a:spAutoFit/>
                  </a:bodyPr>
                  <a:lstStyle/>
                  <a:p>
                    <a:r>
                      <a:rPr lang="en-US" sz="900" dirty="0"/>
                      <a:t>0.06</a:t>
                    </a:r>
                  </a:p>
                </p:txBody>
              </p:sp>
              <p:sp>
                <p:nvSpPr>
                  <p:cNvPr id="118" name="TextBox 117">
                    <a:extLst>
                      <a:ext uri="{FF2B5EF4-FFF2-40B4-BE49-F238E27FC236}">
                        <a16:creationId xmlns:a16="http://schemas.microsoft.com/office/drawing/2014/main" id="{99F9B7E2-AC2F-D008-5655-8659B7443834}"/>
                      </a:ext>
                    </a:extLst>
                  </p:cNvPr>
                  <p:cNvSpPr txBox="1"/>
                  <p:nvPr/>
                </p:nvSpPr>
                <p:spPr>
                  <a:xfrm rot="16200000">
                    <a:off x="2318194" y="4559664"/>
                    <a:ext cx="546961" cy="230832"/>
                  </a:xfrm>
                  <a:prstGeom prst="rect">
                    <a:avLst/>
                  </a:prstGeom>
                  <a:noFill/>
                </p:spPr>
                <p:txBody>
                  <a:bodyPr wrap="square" rtlCol="0">
                    <a:spAutoFit/>
                  </a:bodyPr>
                  <a:lstStyle/>
                  <a:p>
                    <a:r>
                      <a:rPr lang="en-US" sz="900" dirty="0"/>
                      <a:t>0.1</a:t>
                    </a:r>
                  </a:p>
                </p:txBody>
              </p:sp>
            </p:grpSp>
            <p:pic>
              <p:nvPicPr>
                <p:cNvPr id="568" name="Picture 567">
                  <a:extLst>
                    <a:ext uri="{FF2B5EF4-FFF2-40B4-BE49-F238E27FC236}">
                      <a16:creationId xmlns:a16="http://schemas.microsoft.com/office/drawing/2014/main" id="{29E3D733-6A0C-FFC1-678C-8403284E92C8}"/>
                    </a:ext>
                  </a:extLst>
                </p:cNvPr>
                <p:cNvPicPr>
                  <a:picLocks noChangeAspect="1"/>
                </p:cNvPicPr>
                <p:nvPr/>
              </p:nvPicPr>
              <p:blipFill rotWithShape="1">
                <a:blip r:embed="rId5"/>
                <a:srcRect l="2" r="-26673" b="49573"/>
                <a:stretch/>
              </p:blipFill>
              <p:spPr>
                <a:xfrm>
                  <a:off x="7275937" y="1605544"/>
                  <a:ext cx="230834" cy="838064"/>
                </a:xfrm>
                <a:prstGeom prst="rect">
                  <a:avLst/>
                </a:prstGeom>
              </p:spPr>
            </p:pic>
          </p:grpSp>
          <p:sp>
            <p:nvSpPr>
              <p:cNvPr id="561" name="Rectangle 560">
                <a:extLst>
                  <a:ext uri="{FF2B5EF4-FFF2-40B4-BE49-F238E27FC236}">
                    <a16:creationId xmlns:a16="http://schemas.microsoft.com/office/drawing/2014/main" id="{3FE0D5EA-E6D0-B15D-CDB1-40E263E45CD6}"/>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TextBox 565">
                <a:extLst>
                  <a:ext uri="{FF2B5EF4-FFF2-40B4-BE49-F238E27FC236}">
                    <a16:creationId xmlns:a16="http://schemas.microsoft.com/office/drawing/2014/main" id="{431DE509-AFBC-A8E0-4999-8076AB43EED9}"/>
                  </a:ext>
                </a:extLst>
              </p:cNvPr>
              <p:cNvSpPr txBox="1"/>
              <p:nvPr/>
            </p:nvSpPr>
            <p:spPr>
              <a:xfrm>
                <a:off x="6803767" y="3145320"/>
                <a:ext cx="546961" cy="230832"/>
              </a:xfrm>
              <a:prstGeom prst="rect">
                <a:avLst/>
              </a:prstGeom>
              <a:noFill/>
            </p:spPr>
            <p:txBody>
              <a:bodyPr wrap="square" rtlCol="0">
                <a:spAutoFit/>
              </a:bodyPr>
              <a:lstStyle/>
              <a:p>
                <a:r>
                  <a:rPr lang="en-US" sz="900" dirty="0"/>
                  <a:t>0.08</a:t>
                </a:r>
              </a:p>
            </p:txBody>
          </p:sp>
        </p:grpSp>
        <p:grpSp>
          <p:nvGrpSpPr>
            <p:cNvPr id="38" name="Group 37">
              <a:extLst>
                <a:ext uri="{FF2B5EF4-FFF2-40B4-BE49-F238E27FC236}">
                  <a16:creationId xmlns:a16="http://schemas.microsoft.com/office/drawing/2014/main" id="{D5562686-8196-5609-2439-F9900DFBF36D}"/>
                </a:ext>
              </a:extLst>
            </p:cNvPr>
            <p:cNvGrpSpPr/>
            <p:nvPr/>
          </p:nvGrpSpPr>
          <p:grpSpPr>
            <a:xfrm>
              <a:off x="4548649" y="2535390"/>
              <a:ext cx="1404040" cy="540195"/>
              <a:chOff x="4603375" y="2765239"/>
              <a:chExt cx="1588898" cy="611316"/>
            </a:xfrm>
          </p:grpSpPr>
          <p:pic>
            <p:nvPicPr>
              <p:cNvPr id="513" name="Picture 512" descr="A close-up of a color chart&#10;&#10;Description automatically generated">
                <a:extLst>
                  <a:ext uri="{FF2B5EF4-FFF2-40B4-BE49-F238E27FC236}">
                    <a16:creationId xmlns:a16="http://schemas.microsoft.com/office/drawing/2014/main" id="{B81D049C-A464-0B68-5859-5BAF2360BCF2}"/>
                  </a:ext>
                </a:extLst>
              </p:cNvPr>
              <p:cNvPicPr>
                <a:picLocks noChangeAspect="1"/>
              </p:cNvPicPr>
              <p:nvPr/>
            </p:nvPicPr>
            <p:blipFill rotWithShape="1">
              <a:blip r:embed="rId6"/>
              <a:srcRect l="81516" t="2226" r="12650" b="48668"/>
              <a:stretch/>
            </p:blipFill>
            <p:spPr>
              <a:xfrm rot="5400000">
                <a:off x="5244851" y="2690322"/>
                <a:ext cx="163216" cy="797951"/>
              </a:xfrm>
              <a:prstGeom prst="rect">
                <a:avLst/>
              </a:prstGeom>
            </p:spPr>
          </p:pic>
          <p:sp>
            <p:nvSpPr>
              <p:cNvPr id="521" name="Rectangle 520">
                <a:extLst>
                  <a:ext uri="{FF2B5EF4-FFF2-40B4-BE49-F238E27FC236}">
                    <a16:creationId xmlns:a16="http://schemas.microsoft.com/office/drawing/2014/main" id="{4E72E902-1FFF-BB5B-0529-85C47528DC1B}"/>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TextBox 531">
                <a:extLst>
                  <a:ext uri="{FF2B5EF4-FFF2-40B4-BE49-F238E27FC236}">
                    <a16:creationId xmlns:a16="http://schemas.microsoft.com/office/drawing/2014/main" id="{8FB7112F-014D-661C-2C16-A3FAFB69D2D1}"/>
                  </a:ext>
                </a:extLst>
              </p:cNvPr>
              <p:cNvSpPr txBox="1"/>
              <p:nvPr/>
            </p:nvSpPr>
            <p:spPr>
              <a:xfrm>
                <a:off x="4603375" y="2765239"/>
                <a:ext cx="1588898" cy="230831"/>
              </a:xfrm>
              <a:prstGeom prst="rect">
                <a:avLst/>
              </a:prstGeom>
              <a:noFill/>
            </p:spPr>
            <p:txBody>
              <a:bodyPr wrap="none" rtlCol="0">
                <a:spAutoFit/>
              </a:bodyPr>
              <a:lstStyle/>
              <a:p>
                <a:pPr algn="ctr"/>
                <a:r>
                  <a:rPr lang="en-US" sz="900" dirty="0"/>
                  <a:t>Outgoing signaling strength</a:t>
                </a:r>
              </a:p>
            </p:txBody>
          </p:sp>
          <p:sp>
            <p:nvSpPr>
              <p:cNvPr id="546" name="TextBox 545">
                <a:extLst>
                  <a:ext uri="{FF2B5EF4-FFF2-40B4-BE49-F238E27FC236}">
                    <a16:creationId xmlns:a16="http://schemas.microsoft.com/office/drawing/2014/main" id="{C1005564-3875-837B-71FD-1F0BFB383334}"/>
                  </a:ext>
                </a:extLst>
              </p:cNvPr>
              <p:cNvSpPr txBox="1"/>
              <p:nvPr/>
            </p:nvSpPr>
            <p:spPr>
              <a:xfrm>
                <a:off x="4783186" y="3145723"/>
                <a:ext cx="205749" cy="190902"/>
              </a:xfrm>
              <a:prstGeom prst="rect">
                <a:avLst/>
              </a:prstGeom>
              <a:noFill/>
            </p:spPr>
            <p:txBody>
              <a:bodyPr wrap="none" rtlCol="0">
                <a:spAutoFit/>
              </a:bodyPr>
              <a:lstStyle/>
              <a:p>
                <a:r>
                  <a:rPr lang="en-US" sz="900" dirty="0"/>
                  <a:t>0</a:t>
                </a:r>
              </a:p>
            </p:txBody>
          </p:sp>
          <p:sp>
            <p:nvSpPr>
              <p:cNvPr id="548" name="TextBox 547">
                <a:extLst>
                  <a:ext uri="{FF2B5EF4-FFF2-40B4-BE49-F238E27FC236}">
                    <a16:creationId xmlns:a16="http://schemas.microsoft.com/office/drawing/2014/main" id="{D50D2721-2111-57F2-D2F7-0092468CCBA3}"/>
                  </a:ext>
                </a:extLst>
              </p:cNvPr>
              <p:cNvSpPr txBox="1"/>
              <p:nvPr/>
            </p:nvSpPr>
            <p:spPr>
              <a:xfrm>
                <a:off x="4913875" y="3145723"/>
                <a:ext cx="546961" cy="230832"/>
              </a:xfrm>
              <a:prstGeom prst="rect">
                <a:avLst/>
              </a:prstGeom>
              <a:noFill/>
            </p:spPr>
            <p:txBody>
              <a:bodyPr wrap="square" rtlCol="0">
                <a:spAutoFit/>
              </a:bodyPr>
              <a:lstStyle/>
              <a:p>
                <a:r>
                  <a:rPr lang="en-US" sz="900" dirty="0"/>
                  <a:t>0.06</a:t>
                </a:r>
              </a:p>
            </p:txBody>
          </p:sp>
          <p:sp>
            <p:nvSpPr>
              <p:cNvPr id="550" name="TextBox 549">
                <a:extLst>
                  <a:ext uri="{FF2B5EF4-FFF2-40B4-BE49-F238E27FC236}">
                    <a16:creationId xmlns:a16="http://schemas.microsoft.com/office/drawing/2014/main" id="{029EC3F7-DF67-85C2-0799-43A46096A878}"/>
                  </a:ext>
                </a:extLst>
              </p:cNvPr>
              <p:cNvSpPr txBox="1"/>
              <p:nvPr/>
            </p:nvSpPr>
            <p:spPr>
              <a:xfrm>
                <a:off x="5567694" y="3145723"/>
                <a:ext cx="546961" cy="230832"/>
              </a:xfrm>
              <a:prstGeom prst="rect">
                <a:avLst/>
              </a:prstGeom>
              <a:noFill/>
            </p:spPr>
            <p:txBody>
              <a:bodyPr wrap="square" rtlCol="0">
                <a:spAutoFit/>
              </a:bodyPr>
              <a:lstStyle/>
              <a:p>
                <a:r>
                  <a:rPr lang="en-US" sz="900" dirty="0"/>
                  <a:t>0.1</a:t>
                </a:r>
              </a:p>
            </p:txBody>
          </p:sp>
          <p:sp>
            <p:nvSpPr>
              <p:cNvPr id="559" name="TextBox 558">
                <a:extLst>
                  <a:ext uri="{FF2B5EF4-FFF2-40B4-BE49-F238E27FC236}">
                    <a16:creationId xmlns:a16="http://schemas.microsoft.com/office/drawing/2014/main" id="{FECD21C2-1669-3811-B671-E53B5B08E25A}"/>
                  </a:ext>
                </a:extLst>
              </p:cNvPr>
              <p:cNvSpPr txBox="1"/>
              <p:nvPr/>
            </p:nvSpPr>
            <p:spPr>
              <a:xfrm>
                <a:off x="5206089" y="3144856"/>
                <a:ext cx="546961" cy="230832"/>
              </a:xfrm>
              <a:prstGeom prst="rect">
                <a:avLst/>
              </a:prstGeom>
              <a:noFill/>
            </p:spPr>
            <p:txBody>
              <a:bodyPr wrap="square" rtlCol="0">
                <a:spAutoFit/>
              </a:bodyPr>
              <a:lstStyle/>
              <a:p>
                <a:r>
                  <a:rPr lang="en-US" sz="900" dirty="0"/>
                  <a:t>0.08</a:t>
                </a:r>
              </a:p>
            </p:txBody>
          </p:sp>
        </p:grpSp>
        <p:grpSp>
          <p:nvGrpSpPr>
            <p:cNvPr id="39" name="Group 38">
              <a:extLst>
                <a:ext uri="{FF2B5EF4-FFF2-40B4-BE49-F238E27FC236}">
                  <a16:creationId xmlns:a16="http://schemas.microsoft.com/office/drawing/2014/main" id="{9EC593E7-9C6C-FFBF-92BD-B56F146BF39B}"/>
                </a:ext>
              </a:extLst>
            </p:cNvPr>
            <p:cNvGrpSpPr/>
            <p:nvPr/>
          </p:nvGrpSpPr>
          <p:grpSpPr>
            <a:xfrm>
              <a:off x="4462184" y="789577"/>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2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2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2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516115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5298461"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5438616"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557247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5791060"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589548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6027026"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6168981"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6338999"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66181" cy="200055"/>
                </a:xfrm>
                <a:prstGeom prst="rect">
                  <a:avLst/>
                </a:prstGeom>
                <a:noFill/>
              </p:spPr>
              <p:txBody>
                <a:bodyPr wrap="none" rtlCol="0">
                  <a:spAutoFit/>
                </a:bodyPr>
                <a:lstStyle/>
                <a:p>
                  <a:r>
                    <a:rPr lang="en-US" sz="700" dirty="0" err="1"/>
                    <a:t>euclidean</a:t>
                  </a:r>
                  <a:endParaRPr lang="en-US" sz="700" dirty="0"/>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66794" cy="200055"/>
                </a:xfrm>
                <a:prstGeom prst="rect">
                  <a:avLst/>
                </a:prstGeom>
                <a:noFill/>
              </p:spPr>
              <p:txBody>
                <a:bodyPr wrap="none" rtlCol="0">
                  <a:spAutoFit/>
                </a:bodyPr>
                <a:lstStyle/>
                <a:p>
                  <a:r>
                    <a:rPr lang="en-US" sz="700" dirty="0" err="1"/>
                    <a:t>kendall</a:t>
                  </a:r>
                  <a:endParaRPr lang="en-US" sz="700" dirty="0"/>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err="1"/>
                    <a:t>manhattan</a:t>
                  </a:r>
                  <a:endParaRPr lang="en-US" sz="700" dirty="0"/>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08473" cy="200055"/>
                </a:xfrm>
                <a:prstGeom prst="rect">
                  <a:avLst/>
                </a:prstGeom>
                <a:noFill/>
              </p:spPr>
              <p:txBody>
                <a:bodyPr wrap="none" rtlCol="0">
                  <a:spAutoFit/>
                </a:bodyPr>
                <a:lstStyle/>
                <a:p>
                  <a:r>
                    <a:rPr lang="en-US" sz="700" dirty="0" err="1"/>
                    <a:t>pearson</a:t>
                  </a:r>
                  <a:endParaRPr lang="en-US" sz="700" dirty="0"/>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83814"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pic>
        <p:nvPicPr>
          <p:cNvPr id="33" name="Picture 32" descr="A graph of different sizes and sizes&#10;&#10;Description automatically generated">
            <a:extLst>
              <a:ext uri="{FF2B5EF4-FFF2-40B4-BE49-F238E27FC236}">
                <a16:creationId xmlns:a16="http://schemas.microsoft.com/office/drawing/2014/main" id="{3BE1764B-EAC8-831F-8D08-E014BA39F5F9}"/>
              </a:ext>
            </a:extLst>
          </p:cNvPr>
          <p:cNvPicPr>
            <a:picLocks noChangeAspect="1"/>
          </p:cNvPicPr>
          <p:nvPr/>
        </p:nvPicPr>
        <p:blipFill>
          <a:blip r:embed="rId10"/>
          <a:stretch>
            <a:fillRect/>
          </a:stretch>
        </p:blipFill>
        <p:spPr>
          <a:xfrm>
            <a:off x="395866" y="6796630"/>
            <a:ext cx="2286000" cy="2286000"/>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2"/>
          <a:srcRect l="15637" r="23582"/>
          <a:stretch/>
        </p:blipFill>
        <p:spPr>
          <a:xfrm>
            <a:off x="5569729" y="6796630"/>
            <a:ext cx="1942182" cy="2541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roup 1">
            <a:extLst>
              <a:ext uri="{FF2B5EF4-FFF2-40B4-BE49-F238E27FC236}">
                <a16:creationId xmlns:a16="http://schemas.microsoft.com/office/drawing/2014/main" id="{F70B1FD2-D920-7AE2-658A-D4581902342A}"/>
              </a:ext>
            </a:extLst>
          </p:cNvPr>
          <p:cNvGrpSpPr/>
          <p:nvPr/>
        </p:nvGrpSpPr>
        <p:grpSpPr>
          <a:xfrm>
            <a:off x="10412601" y="6540508"/>
            <a:ext cx="1988968" cy="636179"/>
            <a:chOff x="3546472" y="7363094"/>
            <a:chExt cx="1988968" cy="636179"/>
          </a:xfrm>
        </p:grpSpPr>
        <p:pic>
          <p:nvPicPr>
            <p:cNvPr id="3" name="Google Shape;447;p3">
              <a:extLst>
                <a:ext uri="{FF2B5EF4-FFF2-40B4-BE49-F238E27FC236}">
                  <a16:creationId xmlns:a16="http://schemas.microsoft.com/office/drawing/2014/main" id="{E298EE68-FDE0-9DE7-AC7C-04984417480C}"/>
                </a:ext>
              </a:extLst>
            </p:cNvPr>
            <p:cNvPicPr preferRelativeResize="0">
              <a:picLocks noChangeAspect="1"/>
            </p:cNvPicPr>
            <p:nvPr/>
          </p:nvPicPr>
          <p:blipFill rotWithShape="1">
            <a:blip r:embed="rId3">
              <a:alphaModFix/>
            </a:blip>
            <a:srcRect/>
            <a:stretch/>
          </p:blipFill>
          <p:spPr>
            <a:xfrm rot="5400000">
              <a:off x="4486964" y="6732505"/>
              <a:ext cx="185761" cy="1911191"/>
            </a:xfrm>
            <a:prstGeom prst="rect">
              <a:avLst/>
            </a:prstGeom>
            <a:noFill/>
            <a:ln>
              <a:noFill/>
            </a:ln>
          </p:spPr>
        </p:pic>
        <p:sp>
          <p:nvSpPr>
            <p:cNvPr id="10" name="Google Shape;448;p3">
              <a:extLst>
                <a:ext uri="{FF2B5EF4-FFF2-40B4-BE49-F238E27FC236}">
                  <a16:creationId xmlns:a16="http://schemas.microsoft.com/office/drawing/2014/main" id="{1ED29A46-9BCC-40BC-88F9-5A21CB890CCF}"/>
                </a:ext>
              </a:extLst>
            </p:cNvPr>
            <p:cNvSpPr txBox="1"/>
            <p:nvPr/>
          </p:nvSpPr>
          <p:spPr>
            <a:xfrm>
              <a:off x="5012654" y="775305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15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449;p3">
              <a:extLst>
                <a:ext uri="{FF2B5EF4-FFF2-40B4-BE49-F238E27FC236}">
                  <a16:creationId xmlns:a16="http://schemas.microsoft.com/office/drawing/2014/main" id="{29CAEF59-615E-CA80-353B-4A4C39E5ACBB}"/>
                </a:ext>
              </a:extLst>
            </p:cNvPr>
            <p:cNvSpPr txBox="1"/>
            <p:nvPr/>
          </p:nvSpPr>
          <p:spPr>
            <a:xfrm>
              <a:off x="4048365" y="775305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2" name="Google Shape;450;p3">
              <a:extLst>
                <a:ext uri="{FF2B5EF4-FFF2-40B4-BE49-F238E27FC236}">
                  <a16:creationId xmlns:a16="http://schemas.microsoft.com/office/drawing/2014/main" id="{E6F42CF8-2408-F027-7E77-CB3CE2A35BAF}"/>
                </a:ext>
              </a:extLst>
            </p:cNvPr>
            <p:cNvSpPr txBox="1"/>
            <p:nvPr/>
          </p:nvSpPr>
          <p:spPr>
            <a:xfrm>
              <a:off x="3546472" y="775305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3" name="Google Shape;451;p3">
              <a:extLst>
                <a:ext uri="{FF2B5EF4-FFF2-40B4-BE49-F238E27FC236}">
                  <a16:creationId xmlns:a16="http://schemas.microsoft.com/office/drawing/2014/main" id="{E399A810-EE74-9A41-A926-EB69E5D9EDE6}"/>
                </a:ext>
              </a:extLst>
            </p:cNvPr>
            <p:cNvSpPr txBox="1"/>
            <p:nvPr/>
          </p:nvSpPr>
          <p:spPr>
            <a:xfrm>
              <a:off x="4509796" y="7753053"/>
              <a:ext cx="498514"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10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 name="Google Shape;452;p3">
              <a:extLst>
                <a:ext uri="{FF2B5EF4-FFF2-40B4-BE49-F238E27FC236}">
                  <a16:creationId xmlns:a16="http://schemas.microsoft.com/office/drawing/2014/main" id="{12DAF85B-122E-2063-84EE-1604AD15A989}"/>
                </a:ext>
              </a:extLst>
            </p:cNvPr>
            <p:cNvSpPr txBox="1"/>
            <p:nvPr/>
          </p:nvSpPr>
          <p:spPr>
            <a:xfrm>
              <a:off x="3735741" y="7363094"/>
              <a:ext cx="1688205"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a:t>
              </a:r>
              <a:r>
                <a:rPr lang="en-US" sz="1000" b="0" i="0" u="none" strike="noStrike" cap="none" dirty="0">
                  <a:solidFill>
                    <a:schemeClr val="dk1"/>
                  </a:solidFill>
                  <a:latin typeface="Arial" panose="020B0604020202020204" pitchFamily="34" charset="0"/>
                  <a:cs typeface="Arial" panose="020B0604020202020204" pitchFamily="34" charset="0"/>
                  <a:sym typeface="Arial"/>
                </a:rPr>
                <a:t> of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4" name="Group 23">
            <a:extLst>
              <a:ext uri="{FF2B5EF4-FFF2-40B4-BE49-F238E27FC236}">
                <a16:creationId xmlns:a16="http://schemas.microsoft.com/office/drawing/2014/main" id="{A3566700-976A-C51E-1710-F9A548E9551F}"/>
              </a:ext>
            </a:extLst>
          </p:cNvPr>
          <p:cNvGrpSpPr/>
          <p:nvPr/>
        </p:nvGrpSpPr>
        <p:grpSpPr>
          <a:xfrm>
            <a:off x="7864814" y="4848142"/>
            <a:ext cx="7255069" cy="1539806"/>
            <a:chOff x="291491" y="4555314"/>
            <a:chExt cx="7255069" cy="1539806"/>
          </a:xfrm>
        </p:grpSpPr>
        <p:grpSp>
          <p:nvGrpSpPr>
            <p:cNvPr id="25" name="Google Shape;743;p7">
              <a:extLst>
                <a:ext uri="{FF2B5EF4-FFF2-40B4-BE49-F238E27FC236}">
                  <a16:creationId xmlns:a16="http://schemas.microsoft.com/office/drawing/2014/main" id="{FD84BFD1-AB27-5931-3F66-80780D10F85E}"/>
                </a:ext>
              </a:extLst>
            </p:cNvPr>
            <p:cNvGrpSpPr/>
            <p:nvPr/>
          </p:nvGrpSpPr>
          <p:grpSpPr>
            <a:xfrm>
              <a:off x="291491" y="4555314"/>
              <a:ext cx="7255069" cy="1277864"/>
              <a:chOff x="312588" y="6299905"/>
              <a:chExt cx="7255069" cy="1277864"/>
            </a:xfrm>
          </p:grpSpPr>
          <p:pic>
            <p:nvPicPr>
              <p:cNvPr id="27" name="Google Shape;744;p7" descr="A screenshot of a computer&#10;&#10;Description automatically generated">
                <a:extLst>
                  <a:ext uri="{FF2B5EF4-FFF2-40B4-BE49-F238E27FC236}">
                    <a16:creationId xmlns:a16="http://schemas.microsoft.com/office/drawing/2014/main" id="{C31A443C-4942-9FA1-7AC6-F873A07D714A}"/>
                  </a:ext>
                </a:extLst>
              </p:cNvPr>
              <p:cNvPicPr preferRelativeResize="0"/>
              <p:nvPr/>
            </p:nvPicPr>
            <p:blipFill rotWithShape="1">
              <a:blip r:embed="rId4">
                <a:alphaModFix/>
              </a:blip>
              <a:srcRect t="1" b="27816"/>
              <a:stretch/>
            </p:blipFill>
            <p:spPr>
              <a:xfrm>
                <a:off x="312588" y="6548640"/>
                <a:ext cx="7255069" cy="1029129"/>
              </a:xfrm>
              <a:prstGeom prst="rect">
                <a:avLst/>
              </a:prstGeom>
              <a:noFill/>
              <a:ln>
                <a:noFill/>
              </a:ln>
            </p:spPr>
          </p:pic>
          <p:sp>
            <p:nvSpPr>
              <p:cNvPr id="28" name="Google Shape;745;p7">
                <a:extLst>
                  <a:ext uri="{FF2B5EF4-FFF2-40B4-BE49-F238E27FC236}">
                    <a16:creationId xmlns:a16="http://schemas.microsoft.com/office/drawing/2014/main" id="{AF2A357B-0B73-5BEC-6148-20152F571CC7}"/>
                  </a:ext>
                </a:extLst>
              </p:cNvPr>
              <p:cNvSpPr txBox="1"/>
              <p:nvPr/>
            </p:nvSpPr>
            <p:spPr>
              <a:xfrm>
                <a:off x="3800607" y="6299906"/>
                <a:ext cx="5541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9" name="Google Shape;746;p7">
                <a:extLst>
                  <a:ext uri="{FF2B5EF4-FFF2-40B4-BE49-F238E27FC236}">
                    <a16:creationId xmlns:a16="http://schemas.microsoft.com/office/drawing/2014/main" id="{7D976901-E425-095B-4B69-4B382961D5B6}"/>
                  </a:ext>
                </a:extLst>
              </p:cNvPr>
              <p:cNvSpPr txBox="1"/>
              <p:nvPr/>
            </p:nvSpPr>
            <p:spPr>
              <a:xfrm>
                <a:off x="5133685" y="6299906"/>
                <a:ext cx="7139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0" name="Google Shape;747;p7">
                <a:extLst>
                  <a:ext uri="{FF2B5EF4-FFF2-40B4-BE49-F238E27FC236}">
                    <a16:creationId xmlns:a16="http://schemas.microsoft.com/office/drawing/2014/main" id="{C6874B84-F8B6-A79F-1D3E-F7EBCBCAB8A4}"/>
                  </a:ext>
                </a:extLst>
              </p:cNvPr>
              <p:cNvSpPr txBox="1"/>
              <p:nvPr/>
            </p:nvSpPr>
            <p:spPr>
              <a:xfrm>
                <a:off x="1920007" y="6299905"/>
                <a:ext cx="5541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6" name="Google Shape;744;p7" descr="A screenshot of a computer&#10;&#10;Description automatically generated">
              <a:extLst>
                <a:ext uri="{FF2B5EF4-FFF2-40B4-BE49-F238E27FC236}">
                  <a16:creationId xmlns:a16="http://schemas.microsoft.com/office/drawing/2014/main" id="{865ECBA7-75E7-5718-888E-F5ABF4566528}"/>
                </a:ext>
              </a:extLst>
            </p:cNvPr>
            <p:cNvPicPr preferRelativeResize="0"/>
            <p:nvPr/>
          </p:nvPicPr>
          <p:blipFill rotWithShape="1">
            <a:blip r:embed="rId4">
              <a:alphaModFix/>
            </a:blip>
            <a:srcRect t="81500"/>
            <a:stretch/>
          </p:blipFill>
          <p:spPr>
            <a:xfrm>
              <a:off x="291491" y="5831353"/>
              <a:ext cx="7255069" cy="263767"/>
            </a:xfrm>
            <a:prstGeom prst="rect">
              <a:avLst/>
            </a:prstGeom>
            <a:noFill/>
            <a:ln>
              <a:noFill/>
            </a:ln>
          </p:spPr>
        </p:pic>
      </p:grpSp>
      <p:pic>
        <p:nvPicPr>
          <p:cNvPr id="32" name="Picture 31">
            <a:extLst>
              <a:ext uri="{FF2B5EF4-FFF2-40B4-BE49-F238E27FC236}">
                <a16:creationId xmlns:a16="http://schemas.microsoft.com/office/drawing/2014/main" id="{7EAEF38D-F33F-182A-5E7E-A8C3F5DD7DA6}"/>
              </a:ext>
            </a:extLst>
          </p:cNvPr>
          <p:cNvPicPr>
            <a:picLocks noChangeAspect="1"/>
          </p:cNvPicPr>
          <p:nvPr/>
        </p:nvPicPr>
        <p:blipFill>
          <a:blip r:embed="rId5"/>
          <a:stretch>
            <a:fillRect/>
          </a:stretch>
        </p:blipFill>
        <p:spPr>
          <a:xfrm>
            <a:off x="7884846" y="3350556"/>
            <a:ext cx="7292338" cy="1325880"/>
          </a:xfrm>
          <a:prstGeom prst="rect">
            <a:avLst/>
          </a:prstGeom>
        </p:spPr>
      </p:pic>
      <p:grpSp>
        <p:nvGrpSpPr>
          <p:cNvPr id="37" name="Group 36">
            <a:extLst>
              <a:ext uri="{FF2B5EF4-FFF2-40B4-BE49-F238E27FC236}">
                <a16:creationId xmlns:a16="http://schemas.microsoft.com/office/drawing/2014/main" id="{768F9B70-DEB8-D313-63DF-BB89A616CA88}"/>
              </a:ext>
            </a:extLst>
          </p:cNvPr>
          <p:cNvGrpSpPr/>
          <p:nvPr/>
        </p:nvGrpSpPr>
        <p:grpSpPr>
          <a:xfrm>
            <a:off x="9749286" y="2512736"/>
            <a:ext cx="3018235" cy="782396"/>
            <a:chOff x="1992527" y="6246037"/>
            <a:chExt cx="3018235" cy="782396"/>
          </a:xfrm>
        </p:grpSpPr>
        <p:sp>
          <p:nvSpPr>
            <p:cNvPr id="6" name="Google Shape;448;p3">
              <a:extLst>
                <a:ext uri="{FF2B5EF4-FFF2-40B4-BE49-F238E27FC236}">
                  <a16:creationId xmlns:a16="http://schemas.microsoft.com/office/drawing/2014/main" id="{68FBDEA0-1E14-9681-C97B-49B927851124}"/>
                </a:ext>
              </a:extLst>
            </p:cNvPr>
            <p:cNvSpPr txBox="1"/>
            <p:nvPr/>
          </p:nvSpPr>
          <p:spPr>
            <a:xfrm>
              <a:off x="3404991"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0.15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449;p3">
              <a:extLst>
                <a:ext uri="{FF2B5EF4-FFF2-40B4-BE49-F238E27FC236}">
                  <a16:creationId xmlns:a16="http://schemas.microsoft.com/office/drawing/2014/main" id="{7A04EF9F-2014-C630-3823-5AB583579BE9}"/>
                </a:ext>
              </a:extLst>
            </p:cNvPr>
            <p:cNvSpPr txBox="1"/>
            <p:nvPr/>
          </p:nvSpPr>
          <p:spPr>
            <a:xfrm>
              <a:off x="2359085" y="6782213"/>
              <a:ext cx="43715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0.05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450;p3">
              <a:extLst>
                <a:ext uri="{FF2B5EF4-FFF2-40B4-BE49-F238E27FC236}">
                  <a16:creationId xmlns:a16="http://schemas.microsoft.com/office/drawing/2014/main" id="{C46775D4-B9C9-F662-EB27-633D5664C2AF}"/>
                </a:ext>
              </a:extLst>
            </p:cNvPr>
            <p:cNvSpPr txBox="1"/>
            <p:nvPr/>
          </p:nvSpPr>
          <p:spPr>
            <a:xfrm>
              <a:off x="1992527" y="678221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451;p3">
              <a:extLst>
                <a:ext uri="{FF2B5EF4-FFF2-40B4-BE49-F238E27FC236}">
                  <a16:creationId xmlns:a16="http://schemas.microsoft.com/office/drawing/2014/main" id="{00A99E0A-141D-8F28-29A0-06603C4E4E10}"/>
                </a:ext>
              </a:extLst>
            </p:cNvPr>
            <p:cNvSpPr txBox="1"/>
            <p:nvPr/>
          </p:nvSpPr>
          <p:spPr>
            <a:xfrm>
              <a:off x="2851360" y="6782213"/>
              <a:ext cx="498514"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6" name="Google Shape;452;p3">
              <a:extLst>
                <a:ext uri="{FF2B5EF4-FFF2-40B4-BE49-F238E27FC236}">
                  <a16:creationId xmlns:a16="http://schemas.microsoft.com/office/drawing/2014/main" id="{A94DBE69-E61A-FE8E-D2D0-4C1E2EB47BEE}"/>
                </a:ext>
              </a:extLst>
            </p:cNvPr>
            <p:cNvSpPr txBox="1"/>
            <p:nvPr/>
          </p:nvSpPr>
          <p:spPr>
            <a:xfrm>
              <a:off x="2437487" y="6246037"/>
              <a:ext cx="198145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percent</a:t>
              </a:r>
              <a:r>
                <a:rPr lang="en-US" sz="1000" b="0" i="0" u="none" strike="noStrike" cap="none" dirty="0">
                  <a:solidFill>
                    <a:schemeClr val="dk1"/>
                  </a:solidFill>
                  <a:latin typeface="Arial" panose="020B0604020202020204" pitchFamily="34" charset="0"/>
                  <a:cs typeface="Arial" panose="020B0604020202020204" pitchFamily="34" charset="0"/>
                  <a:sym typeface="Arial"/>
                </a:rPr>
                <a:t> of G2 UMAP clusters per total clusters by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4" name="Picture 33">
              <a:extLst>
                <a:ext uri="{FF2B5EF4-FFF2-40B4-BE49-F238E27FC236}">
                  <a16:creationId xmlns:a16="http://schemas.microsoft.com/office/drawing/2014/main" id="{1A5F9576-7351-E218-FDDC-208902EDBC6D}"/>
                </a:ext>
              </a:extLst>
            </p:cNvPr>
            <p:cNvPicPr>
              <a:picLocks noChangeAspect="1"/>
            </p:cNvPicPr>
            <p:nvPr/>
          </p:nvPicPr>
          <p:blipFill>
            <a:blip r:embed="rId6"/>
            <a:stretch>
              <a:fillRect/>
            </a:stretch>
          </p:blipFill>
          <p:spPr>
            <a:xfrm rot="5400000">
              <a:off x="3316565" y="5343203"/>
              <a:ext cx="246349" cy="2743200"/>
            </a:xfrm>
            <a:prstGeom prst="rect">
              <a:avLst/>
            </a:prstGeom>
          </p:spPr>
        </p:pic>
        <p:sp>
          <p:nvSpPr>
            <p:cNvPr id="35" name="Google Shape;448;p3">
              <a:extLst>
                <a:ext uri="{FF2B5EF4-FFF2-40B4-BE49-F238E27FC236}">
                  <a16:creationId xmlns:a16="http://schemas.microsoft.com/office/drawing/2014/main" id="{B83FA5F6-F246-682E-FE16-1782F73D626D}"/>
                </a:ext>
              </a:extLst>
            </p:cNvPr>
            <p:cNvSpPr txBox="1"/>
            <p:nvPr/>
          </p:nvSpPr>
          <p:spPr>
            <a:xfrm>
              <a:off x="3958621"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a:t>
              </a:r>
              <a:r>
                <a:rPr lang="en-US" sz="1000" dirty="0">
                  <a:solidFill>
                    <a:schemeClr val="dk1"/>
                  </a:solidFill>
                  <a:latin typeface="Arial" panose="020B0604020202020204" pitchFamily="34" charset="0"/>
                  <a:cs typeface="Arial" panose="020B0604020202020204" pitchFamily="34" charset="0"/>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448;p3">
              <a:extLst>
                <a:ext uri="{FF2B5EF4-FFF2-40B4-BE49-F238E27FC236}">
                  <a16:creationId xmlns:a16="http://schemas.microsoft.com/office/drawing/2014/main" id="{A30A8138-46B1-BA53-2EF4-2AFCB4F1131A}"/>
                </a:ext>
              </a:extLst>
            </p:cNvPr>
            <p:cNvSpPr txBox="1"/>
            <p:nvPr/>
          </p:nvSpPr>
          <p:spPr>
            <a:xfrm>
              <a:off x="4512249"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a:t>
              </a:r>
              <a:r>
                <a:rPr lang="en-US" sz="1000" dirty="0">
                  <a:solidFill>
                    <a:schemeClr val="dk1"/>
                  </a:solidFill>
                  <a:latin typeface="Arial" panose="020B0604020202020204" pitchFamily="34" charset="0"/>
                  <a:cs typeface="Arial" panose="020B0604020202020204" pitchFamily="34" charset="0"/>
                </a:rPr>
                <a:t>2</a:t>
              </a:r>
              <a:r>
                <a:rPr lang="en-US" sz="1000" b="0" i="0" u="none" strike="noStrike" cap="none" dirty="0">
                  <a:solidFill>
                    <a:schemeClr val="dk1"/>
                  </a:solidFill>
                  <a:latin typeface="Arial" panose="020B0604020202020204" pitchFamily="34" charset="0"/>
                  <a:cs typeface="Arial" panose="020B0604020202020204" pitchFamily="34" charset="0"/>
                  <a:sym typeface="Arial"/>
                </a:rPr>
                <a:t>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 name="Google Shape;761;p8">
            <a:extLst>
              <a:ext uri="{FF2B5EF4-FFF2-40B4-BE49-F238E27FC236}">
                <a16:creationId xmlns:a16="http://schemas.microsoft.com/office/drawing/2014/main" id="{BDA0C91F-188C-A2BA-95F9-349496A3887F}"/>
              </a:ext>
            </a:extLst>
          </p:cNvPr>
          <p:cNvGrpSpPr/>
          <p:nvPr/>
        </p:nvGrpSpPr>
        <p:grpSpPr>
          <a:xfrm>
            <a:off x="-5223069" y="268241"/>
            <a:ext cx="3449812" cy="1828800"/>
            <a:chOff x="3924223" y="5166420"/>
            <a:chExt cx="3449812" cy="1828800"/>
          </a:xfrm>
        </p:grpSpPr>
        <p:pic>
          <p:nvPicPr>
            <p:cNvPr id="5" name="Google Shape;762;p8" descr="Timeline&#10;&#10;Description automatically generated">
              <a:extLst>
                <a:ext uri="{FF2B5EF4-FFF2-40B4-BE49-F238E27FC236}">
                  <a16:creationId xmlns:a16="http://schemas.microsoft.com/office/drawing/2014/main" id="{82D5938E-F00F-52B3-0D7A-A3EB7B604365}"/>
                </a:ext>
              </a:extLst>
            </p:cNvPr>
            <p:cNvPicPr preferRelativeResize="0"/>
            <p:nvPr/>
          </p:nvPicPr>
          <p:blipFill rotWithShape="1">
            <a:blip r:embed="rId7">
              <a:alphaModFix/>
            </a:blip>
            <a:srcRect l="4717"/>
            <a:stretch/>
          </p:blipFill>
          <p:spPr>
            <a:xfrm>
              <a:off x="3924223" y="5166420"/>
              <a:ext cx="3449812" cy="1828800"/>
            </a:xfrm>
            <a:prstGeom prst="rect">
              <a:avLst/>
            </a:prstGeom>
            <a:noFill/>
            <a:ln>
              <a:noFill/>
            </a:ln>
          </p:spPr>
        </p:pic>
        <p:grpSp>
          <p:nvGrpSpPr>
            <p:cNvPr id="14" name="Google Shape;763;p8">
              <a:extLst>
                <a:ext uri="{FF2B5EF4-FFF2-40B4-BE49-F238E27FC236}">
                  <a16:creationId xmlns:a16="http://schemas.microsoft.com/office/drawing/2014/main" id="{CE9EC0FB-C9B5-E9DD-359F-433EB264B7D0}"/>
                </a:ext>
              </a:extLst>
            </p:cNvPr>
            <p:cNvGrpSpPr/>
            <p:nvPr/>
          </p:nvGrpSpPr>
          <p:grpSpPr>
            <a:xfrm>
              <a:off x="5301450" y="6274553"/>
              <a:ext cx="1724144" cy="503282"/>
              <a:chOff x="2003989" y="6158998"/>
              <a:chExt cx="1724144" cy="503282"/>
            </a:xfrm>
          </p:grpSpPr>
          <p:sp>
            <p:nvSpPr>
              <p:cNvPr id="17" name="Google Shape;764;p8">
                <a:extLst>
                  <a:ext uri="{FF2B5EF4-FFF2-40B4-BE49-F238E27FC236}">
                    <a16:creationId xmlns:a16="http://schemas.microsoft.com/office/drawing/2014/main" id="{519E530C-4C22-B3CB-E090-03DB850B4C39}"/>
                  </a:ext>
                </a:extLst>
              </p:cNvPr>
              <p:cNvSpPr txBox="1"/>
              <p:nvPr/>
            </p:nvSpPr>
            <p:spPr>
              <a:xfrm>
                <a:off x="2164622" y="6158998"/>
                <a:ext cx="1563511"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p.adjust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19" name="Google Shape;765;p8">
                <a:extLst>
                  <a:ext uri="{FF2B5EF4-FFF2-40B4-BE49-F238E27FC236}">
                    <a16:creationId xmlns:a16="http://schemas.microsoft.com/office/drawing/2014/main" id="{5D44FC14-2A1E-AAED-7E38-387CF48829A2}"/>
                  </a:ext>
                </a:extLst>
              </p:cNvPr>
              <p:cNvPicPr preferRelativeResize="0"/>
              <p:nvPr/>
            </p:nvPicPr>
            <p:blipFill rotWithShape="1">
              <a:blip r:embed="rId8">
                <a:alphaModFix/>
              </a:blip>
              <a:srcRect l="14942"/>
              <a:stretch/>
            </p:blipFill>
            <p:spPr>
              <a:xfrm rot="5400000">
                <a:off x="2840047" y="5701979"/>
                <a:ext cx="131696" cy="1417320"/>
              </a:xfrm>
              <a:prstGeom prst="rect">
                <a:avLst/>
              </a:prstGeom>
              <a:noFill/>
              <a:ln>
                <a:noFill/>
              </a:ln>
            </p:spPr>
          </p:pic>
          <p:sp>
            <p:nvSpPr>
              <p:cNvPr id="20" name="Google Shape;766;p8">
                <a:extLst>
                  <a:ext uri="{FF2B5EF4-FFF2-40B4-BE49-F238E27FC236}">
                    <a16:creationId xmlns:a16="http://schemas.microsoft.com/office/drawing/2014/main" id="{7934FD00-5C13-98E2-B637-84DFDB659B34}"/>
                  </a:ext>
                </a:extLst>
              </p:cNvPr>
              <p:cNvSpPr txBox="1"/>
              <p:nvPr/>
            </p:nvSpPr>
            <p:spPr>
              <a:xfrm>
                <a:off x="2003989" y="6431448"/>
                <a:ext cx="42593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1" name="Google Shape;767;p8">
                <a:extLst>
                  <a:ext uri="{FF2B5EF4-FFF2-40B4-BE49-F238E27FC236}">
                    <a16:creationId xmlns:a16="http://schemas.microsoft.com/office/drawing/2014/main" id="{15A148B4-8720-473C-18F0-7BE9961AFA39}"/>
                  </a:ext>
                </a:extLst>
              </p:cNvPr>
              <p:cNvSpPr txBox="1"/>
              <p:nvPr/>
            </p:nvSpPr>
            <p:spPr>
              <a:xfrm>
                <a:off x="2533685" y="6431448"/>
                <a:ext cx="45239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0.03</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768;p8">
                <a:extLst>
                  <a:ext uri="{FF2B5EF4-FFF2-40B4-BE49-F238E27FC236}">
                    <a16:creationId xmlns:a16="http://schemas.microsoft.com/office/drawing/2014/main" id="{FFDC2EAC-CA24-B225-84FD-ABDE7F842A23}"/>
                  </a:ext>
                </a:extLst>
              </p:cNvPr>
              <p:cNvSpPr txBox="1"/>
              <p:nvPr/>
            </p:nvSpPr>
            <p:spPr>
              <a:xfrm>
                <a:off x="3089849" y="6428564"/>
                <a:ext cx="50320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0.01</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grpSp>
      <p:grpSp>
        <p:nvGrpSpPr>
          <p:cNvPr id="23" name="Google Shape;581;p4">
            <a:extLst>
              <a:ext uri="{FF2B5EF4-FFF2-40B4-BE49-F238E27FC236}">
                <a16:creationId xmlns:a16="http://schemas.microsoft.com/office/drawing/2014/main" id="{C4B580F6-FA07-22D1-A4B4-3CFB97F96B5B}"/>
              </a:ext>
            </a:extLst>
          </p:cNvPr>
          <p:cNvGrpSpPr/>
          <p:nvPr/>
        </p:nvGrpSpPr>
        <p:grpSpPr>
          <a:xfrm>
            <a:off x="-5247222" y="4341155"/>
            <a:ext cx="2493054" cy="1982589"/>
            <a:chOff x="1866012" y="3673015"/>
            <a:chExt cx="2493054" cy="1982589"/>
          </a:xfrm>
        </p:grpSpPr>
        <p:pic>
          <p:nvPicPr>
            <p:cNvPr id="31" name="Google Shape;582;p4" descr="A diagram of a graph&#10;&#10;Description automatically generated with medium confidence">
              <a:extLst>
                <a:ext uri="{FF2B5EF4-FFF2-40B4-BE49-F238E27FC236}">
                  <a16:creationId xmlns:a16="http://schemas.microsoft.com/office/drawing/2014/main" id="{F56B233E-0F79-92E3-0880-2D4749169D29}"/>
                </a:ext>
              </a:extLst>
            </p:cNvPr>
            <p:cNvPicPr preferRelativeResize="0">
              <a:picLocks noChangeAspect="1"/>
            </p:cNvPicPr>
            <p:nvPr/>
          </p:nvPicPr>
          <p:blipFill rotWithShape="1">
            <a:blip r:embed="rId9">
              <a:alphaModFix/>
            </a:blip>
            <a:srcRect/>
            <a:stretch/>
          </p:blipFill>
          <p:spPr>
            <a:xfrm>
              <a:off x="1953569" y="3972757"/>
              <a:ext cx="2103120" cy="1682847"/>
            </a:xfrm>
            <a:prstGeom prst="rect">
              <a:avLst/>
            </a:prstGeom>
            <a:noFill/>
            <a:ln>
              <a:noFill/>
            </a:ln>
          </p:spPr>
        </p:pic>
        <p:sp>
          <p:nvSpPr>
            <p:cNvPr id="33" name="Google Shape;583;p4">
              <a:extLst>
                <a:ext uri="{FF2B5EF4-FFF2-40B4-BE49-F238E27FC236}">
                  <a16:creationId xmlns:a16="http://schemas.microsoft.com/office/drawing/2014/main" id="{6FE823CB-76D9-10D7-6D66-1E5EE59DD1DD}"/>
                </a:ext>
              </a:extLst>
            </p:cNvPr>
            <p:cNvSpPr txBox="1"/>
            <p:nvPr/>
          </p:nvSpPr>
          <p:spPr>
            <a:xfrm>
              <a:off x="2129131" y="3673050"/>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Kmeans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584;p4">
              <a:extLst>
                <a:ext uri="{FF2B5EF4-FFF2-40B4-BE49-F238E27FC236}">
                  <a16:creationId xmlns:a16="http://schemas.microsoft.com/office/drawing/2014/main" id="{86B25C45-31CB-4622-1DCA-52C04EF7538B}"/>
                </a:ext>
              </a:extLst>
            </p:cNvPr>
            <p:cNvSpPr/>
            <p:nvPr/>
          </p:nvSpPr>
          <p:spPr>
            <a:xfrm>
              <a:off x="1866012" y="36730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55" name="Group 754">
            <a:extLst>
              <a:ext uri="{FF2B5EF4-FFF2-40B4-BE49-F238E27FC236}">
                <a16:creationId xmlns:a16="http://schemas.microsoft.com/office/drawing/2014/main" id="{4750CE4A-99BF-0B2D-3264-A106B9CEED10}"/>
              </a:ext>
            </a:extLst>
          </p:cNvPr>
          <p:cNvGrpSpPr/>
          <p:nvPr/>
        </p:nvGrpSpPr>
        <p:grpSpPr>
          <a:xfrm>
            <a:off x="-5376613" y="2097041"/>
            <a:ext cx="4448507" cy="2011128"/>
            <a:chOff x="165545" y="4229001"/>
            <a:chExt cx="4448507" cy="2011128"/>
          </a:xfrm>
        </p:grpSpPr>
        <p:grpSp>
          <p:nvGrpSpPr>
            <p:cNvPr id="61" name="Group 60">
              <a:extLst>
                <a:ext uri="{FF2B5EF4-FFF2-40B4-BE49-F238E27FC236}">
                  <a16:creationId xmlns:a16="http://schemas.microsoft.com/office/drawing/2014/main" id="{78D20FEC-C718-BF43-2730-926DAB563941}"/>
                </a:ext>
              </a:extLst>
            </p:cNvPr>
            <p:cNvGrpSpPr/>
            <p:nvPr/>
          </p:nvGrpSpPr>
          <p:grpSpPr>
            <a:xfrm>
              <a:off x="165545" y="4229001"/>
              <a:ext cx="3554106" cy="1865754"/>
              <a:chOff x="3215797" y="542162"/>
              <a:chExt cx="3554106" cy="1865754"/>
            </a:xfrm>
          </p:grpSpPr>
          <p:sp>
            <p:nvSpPr>
              <p:cNvPr id="62" name="Google Shape;538;p4">
                <a:extLst>
                  <a:ext uri="{FF2B5EF4-FFF2-40B4-BE49-F238E27FC236}">
                    <a16:creationId xmlns:a16="http://schemas.microsoft.com/office/drawing/2014/main" id="{9E82A8E7-4E89-326F-AB43-8F95338116BC}"/>
                  </a:ext>
                </a:extLst>
              </p:cNvPr>
              <p:cNvSpPr/>
              <p:nvPr/>
            </p:nvSpPr>
            <p:spPr>
              <a:xfrm>
                <a:off x="3215797" y="5473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 name="Google Shape;541;p4">
                <a:extLst>
                  <a:ext uri="{FF2B5EF4-FFF2-40B4-BE49-F238E27FC236}">
                    <a16:creationId xmlns:a16="http://schemas.microsoft.com/office/drawing/2014/main" id="{54BA95CB-0FAC-F796-00BC-3A3911F81F73}"/>
                  </a:ext>
                </a:extLst>
              </p:cNvPr>
              <p:cNvSpPr txBox="1"/>
              <p:nvPr/>
            </p:nvSpPr>
            <p:spPr>
              <a:xfrm>
                <a:off x="3457885" y="542162"/>
                <a:ext cx="313933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common pathways of G2 group 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04" name="Google Shape;542;p4" descr="A diagram of a red and blue square&#10;&#10;Description automatically generated with medium confidence">
                <a:extLst>
                  <a:ext uri="{FF2B5EF4-FFF2-40B4-BE49-F238E27FC236}">
                    <a16:creationId xmlns:a16="http://schemas.microsoft.com/office/drawing/2014/main" id="{D9F7E613-EB18-71F6-AF4D-0A5E85F09AE6}"/>
                  </a:ext>
                </a:extLst>
              </p:cNvPr>
              <p:cNvPicPr preferRelativeResize="0"/>
              <p:nvPr/>
            </p:nvPicPr>
            <p:blipFill rotWithShape="1">
              <a:blip r:embed="rId10">
                <a:alphaModFix/>
              </a:blip>
              <a:srcRect r="61388" b="35646"/>
              <a:stretch/>
            </p:blipFill>
            <p:spPr>
              <a:xfrm>
                <a:off x="3412844" y="930015"/>
                <a:ext cx="1278331" cy="884363"/>
              </a:xfrm>
              <a:prstGeom prst="rect">
                <a:avLst/>
              </a:prstGeom>
              <a:noFill/>
              <a:ln>
                <a:noFill/>
              </a:ln>
            </p:spPr>
          </p:pic>
          <p:grpSp>
            <p:nvGrpSpPr>
              <p:cNvPr id="705" name="Google Shape;543;p4">
                <a:extLst>
                  <a:ext uri="{FF2B5EF4-FFF2-40B4-BE49-F238E27FC236}">
                    <a16:creationId xmlns:a16="http://schemas.microsoft.com/office/drawing/2014/main" id="{0FC4F788-613A-88E0-FE99-5FD6CBCEA6E5}"/>
                  </a:ext>
                </a:extLst>
              </p:cNvPr>
              <p:cNvGrpSpPr/>
              <p:nvPr/>
            </p:nvGrpSpPr>
            <p:grpSpPr>
              <a:xfrm>
                <a:off x="5045759" y="1904634"/>
                <a:ext cx="1724144" cy="503282"/>
                <a:chOff x="12206908" y="6057720"/>
                <a:chExt cx="1724144" cy="503282"/>
              </a:xfrm>
            </p:grpSpPr>
            <p:sp>
              <p:nvSpPr>
                <p:cNvPr id="706" name="Google Shape;544;p4">
                  <a:extLst>
                    <a:ext uri="{FF2B5EF4-FFF2-40B4-BE49-F238E27FC236}">
                      <a16:creationId xmlns:a16="http://schemas.microsoft.com/office/drawing/2014/main" id="{FD96CFD4-B10A-DA15-12C7-B935034C8641}"/>
                    </a:ext>
                  </a:extLst>
                </p:cNvPr>
                <p:cNvSpPr txBox="1"/>
                <p:nvPr/>
              </p:nvSpPr>
              <p:spPr>
                <a:xfrm>
                  <a:off x="12367541" y="6057720"/>
                  <a:ext cx="1563511"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1"/>
                      </a:solidFill>
                      <a:latin typeface="Arial" panose="020B0604020202020204" pitchFamily="34" charset="0"/>
                      <a:ea typeface="Calibri"/>
                      <a:cs typeface="Arial" panose="020B0604020202020204" pitchFamily="34" charset="0"/>
                      <a:sym typeface="Calibri"/>
                    </a:rPr>
                    <a:t>p.adjust</a:t>
                  </a: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07" name="Google Shape;545;p4">
                  <a:extLst>
                    <a:ext uri="{FF2B5EF4-FFF2-40B4-BE49-F238E27FC236}">
                      <a16:creationId xmlns:a16="http://schemas.microsoft.com/office/drawing/2014/main" id="{1E2010FA-254E-0E17-89C8-CEA2CDC2CA86}"/>
                    </a:ext>
                  </a:extLst>
                </p:cNvPr>
                <p:cNvPicPr preferRelativeResize="0"/>
                <p:nvPr/>
              </p:nvPicPr>
              <p:blipFill rotWithShape="1">
                <a:blip r:embed="rId8">
                  <a:alphaModFix/>
                </a:blip>
                <a:srcRect l="14942"/>
                <a:stretch/>
              </p:blipFill>
              <p:spPr>
                <a:xfrm rot="5400000">
                  <a:off x="13042966" y="5600701"/>
                  <a:ext cx="131696" cy="1417320"/>
                </a:xfrm>
                <a:prstGeom prst="rect">
                  <a:avLst/>
                </a:prstGeom>
                <a:noFill/>
                <a:ln>
                  <a:noFill/>
                </a:ln>
              </p:spPr>
            </p:pic>
            <p:sp>
              <p:nvSpPr>
                <p:cNvPr id="708" name="Google Shape;546;p4">
                  <a:extLst>
                    <a:ext uri="{FF2B5EF4-FFF2-40B4-BE49-F238E27FC236}">
                      <a16:creationId xmlns:a16="http://schemas.microsoft.com/office/drawing/2014/main" id="{F9F78B22-0856-2E2F-0893-5793785CD9C8}"/>
                    </a:ext>
                  </a:extLst>
                </p:cNvPr>
                <p:cNvSpPr txBox="1"/>
                <p:nvPr/>
              </p:nvSpPr>
              <p:spPr>
                <a:xfrm>
                  <a:off x="12206908" y="6330170"/>
                  <a:ext cx="42593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09" name="Google Shape;547;p4">
                  <a:extLst>
                    <a:ext uri="{FF2B5EF4-FFF2-40B4-BE49-F238E27FC236}">
                      <a16:creationId xmlns:a16="http://schemas.microsoft.com/office/drawing/2014/main" id="{94A3A0DB-7215-7DA8-3B3A-3B2C02A51176}"/>
                    </a:ext>
                  </a:extLst>
                </p:cNvPr>
                <p:cNvSpPr txBox="1"/>
                <p:nvPr/>
              </p:nvSpPr>
              <p:spPr>
                <a:xfrm>
                  <a:off x="12736604" y="6330170"/>
                  <a:ext cx="45239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0.03</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Google Shape;548;p4">
                  <a:extLst>
                    <a:ext uri="{FF2B5EF4-FFF2-40B4-BE49-F238E27FC236}">
                      <a16:creationId xmlns:a16="http://schemas.microsoft.com/office/drawing/2014/main" id="{02B1C43B-1000-018C-465F-9C40D80D5E58}"/>
                    </a:ext>
                  </a:extLst>
                </p:cNvPr>
                <p:cNvSpPr txBox="1"/>
                <p:nvPr/>
              </p:nvSpPr>
              <p:spPr>
                <a:xfrm>
                  <a:off x="13292768" y="6327286"/>
                  <a:ext cx="50320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39" name="TextBox 38">
              <a:extLst>
                <a:ext uri="{FF2B5EF4-FFF2-40B4-BE49-F238E27FC236}">
                  <a16:creationId xmlns:a16="http://schemas.microsoft.com/office/drawing/2014/main" id="{D139D832-6D15-7244-578C-C7CE99B99740}"/>
                </a:ext>
              </a:extLst>
            </p:cNvPr>
            <p:cNvSpPr txBox="1"/>
            <p:nvPr/>
          </p:nvSpPr>
          <p:spPr>
            <a:xfrm rot="16200000">
              <a:off x="542339" y="5148164"/>
              <a:ext cx="845103" cy="1338828"/>
            </a:xfrm>
            <a:prstGeom prst="rect">
              <a:avLst/>
            </a:prstGeom>
            <a:noFill/>
          </p:spPr>
          <p:txBody>
            <a:bodyPr wrap="none" rtlCol="0">
              <a:spAutoFit/>
            </a:bodyPr>
            <a:lstStyle/>
            <a:p>
              <a:pPr algn="r"/>
              <a:r>
                <a:rPr lang="en-US" sz="900" dirty="0"/>
                <a:t>Monocytes</a:t>
              </a:r>
            </a:p>
            <a:p>
              <a:pPr algn="r"/>
              <a:r>
                <a:rPr lang="en-US" sz="900" dirty="0"/>
                <a:t>B cell</a:t>
              </a:r>
            </a:p>
            <a:p>
              <a:pPr algn="r"/>
              <a:r>
                <a:rPr lang="en-US" sz="900" dirty="0"/>
                <a:t>CD4 TCM</a:t>
              </a:r>
            </a:p>
            <a:p>
              <a:pPr algn="r"/>
              <a:r>
                <a:rPr lang="en-US" sz="900" dirty="0"/>
                <a:t>MAIT</a:t>
              </a:r>
            </a:p>
            <a:p>
              <a:pPr algn="r"/>
              <a:r>
                <a:rPr lang="en-US" sz="900" dirty="0"/>
                <a:t>NK</a:t>
              </a:r>
            </a:p>
            <a:p>
              <a:pPr algn="r"/>
              <a:r>
                <a:rPr lang="en-US" sz="900" dirty="0"/>
                <a:t>CD8 TEM</a:t>
              </a:r>
            </a:p>
            <a:p>
              <a:pPr algn="r"/>
              <a:r>
                <a:rPr lang="en-US" sz="900" dirty="0"/>
                <a:t>CD8 T Naive</a:t>
              </a:r>
            </a:p>
            <a:p>
              <a:pPr algn="r"/>
              <a:r>
                <a:rPr lang="en-US" sz="900" dirty="0"/>
                <a:t>CD4 T Naive</a:t>
              </a:r>
            </a:p>
            <a:p>
              <a:pPr algn="r"/>
              <a:r>
                <a:rPr lang="en-US" sz="900" dirty="0"/>
                <a:t>Treg</a:t>
              </a:r>
            </a:p>
          </p:txBody>
        </p:sp>
        <p:sp>
          <p:nvSpPr>
            <p:cNvPr id="40" name="TextBox 39">
              <a:extLst>
                <a:ext uri="{FF2B5EF4-FFF2-40B4-BE49-F238E27FC236}">
                  <a16:creationId xmlns:a16="http://schemas.microsoft.com/office/drawing/2014/main" id="{460CCE3B-38C2-0B85-E7F6-5DA717FC8D51}"/>
                </a:ext>
              </a:extLst>
            </p:cNvPr>
            <p:cNvSpPr txBox="1"/>
            <p:nvPr/>
          </p:nvSpPr>
          <p:spPr>
            <a:xfrm>
              <a:off x="1569629" y="4591725"/>
              <a:ext cx="3044423" cy="910442"/>
            </a:xfrm>
            <a:prstGeom prst="rect">
              <a:avLst/>
            </a:prstGeom>
            <a:noFill/>
          </p:spPr>
          <p:txBody>
            <a:bodyPr wrap="none" rtlCol="0">
              <a:spAutoFit/>
            </a:bodyPr>
            <a:lstStyle/>
            <a:p>
              <a:pPr>
                <a:lnSpc>
                  <a:spcPts val="1280"/>
                </a:lnSpc>
              </a:pPr>
              <a:r>
                <a:rPr lang="en-US" sz="900" dirty="0"/>
                <a:t>Deactivation of the beta-catenin transactivating complex</a:t>
              </a:r>
            </a:p>
            <a:p>
              <a:pPr>
                <a:lnSpc>
                  <a:spcPts val="1280"/>
                </a:lnSpc>
              </a:pPr>
              <a:r>
                <a:rPr lang="en-US" sz="900" dirty="0"/>
                <a:t>YAP1- and WWTR1 (TAZ)-stimulated gene expression</a:t>
              </a:r>
            </a:p>
            <a:p>
              <a:pPr>
                <a:lnSpc>
                  <a:spcPts val="1280"/>
                </a:lnSpc>
              </a:pPr>
              <a:r>
                <a:rPr lang="en-US" sz="900" dirty="0"/>
                <a:t>RUNX2 regulates osteoblast differentiation</a:t>
              </a:r>
            </a:p>
            <a:p>
              <a:pPr>
                <a:lnSpc>
                  <a:spcPts val="1280"/>
                </a:lnSpc>
              </a:pPr>
              <a:r>
                <a:rPr lang="en-US" sz="900" dirty="0"/>
                <a:t>SUMOylation</a:t>
              </a:r>
            </a:p>
            <a:p>
              <a:pPr>
                <a:lnSpc>
                  <a:spcPts val="1280"/>
                </a:lnSpc>
              </a:pPr>
              <a:r>
                <a:rPr lang="en-US" sz="900" dirty="0"/>
                <a:t>NOTCH3 Intracellular Domain Regulates Transcription</a:t>
              </a:r>
            </a:p>
          </p:txBody>
        </p:sp>
      </p:grpSp>
      <p:grpSp>
        <p:nvGrpSpPr>
          <p:cNvPr id="754" name="Group 753">
            <a:extLst>
              <a:ext uri="{FF2B5EF4-FFF2-40B4-BE49-F238E27FC236}">
                <a16:creationId xmlns:a16="http://schemas.microsoft.com/office/drawing/2014/main" id="{32C3586F-8304-F7BB-23CC-6F1606CBC9AD}"/>
              </a:ext>
            </a:extLst>
          </p:cNvPr>
          <p:cNvGrpSpPr/>
          <p:nvPr/>
        </p:nvGrpSpPr>
        <p:grpSpPr>
          <a:xfrm>
            <a:off x="241026" y="6452787"/>
            <a:ext cx="2516904" cy="2289517"/>
            <a:chOff x="215539" y="6652919"/>
            <a:chExt cx="2516904" cy="2289517"/>
          </a:xfrm>
        </p:grpSpPr>
        <p:grpSp>
          <p:nvGrpSpPr>
            <p:cNvPr id="60" name="Group 59">
              <a:extLst>
                <a:ext uri="{FF2B5EF4-FFF2-40B4-BE49-F238E27FC236}">
                  <a16:creationId xmlns:a16="http://schemas.microsoft.com/office/drawing/2014/main" id="{1976966C-17C6-524A-47CC-B6CE7C4C27E7}"/>
                </a:ext>
              </a:extLst>
            </p:cNvPr>
            <p:cNvGrpSpPr/>
            <p:nvPr/>
          </p:nvGrpSpPr>
          <p:grpSpPr>
            <a:xfrm>
              <a:off x="248347" y="6652919"/>
              <a:ext cx="2463781" cy="2058685"/>
              <a:chOff x="100079" y="546257"/>
              <a:chExt cx="2463781" cy="2058685"/>
            </a:xfrm>
          </p:grpSpPr>
          <p:grpSp>
            <p:nvGrpSpPr>
              <p:cNvPr id="711" name="Google Shape;554;p4">
                <a:extLst>
                  <a:ext uri="{FF2B5EF4-FFF2-40B4-BE49-F238E27FC236}">
                    <a16:creationId xmlns:a16="http://schemas.microsoft.com/office/drawing/2014/main" id="{E45181CE-C9D4-B529-4F9A-A249984624B5}"/>
                  </a:ext>
                </a:extLst>
              </p:cNvPr>
              <p:cNvGrpSpPr/>
              <p:nvPr/>
            </p:nvGrpSpPr>
            <p:grpSpPr>
              <a:xfrm>
                <a:off x="100079" y="546257"/>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12" name="Picture 711" descr="A diagram of different types of data&#10;&#10;Description automatically generated">
                <a:extLst>
                  <a:ext uri="{FF2B5EF4-FFF2-40B4-BE49-F238E27FC236}">
                    <a16:creationId xmlns:a16="http://schemas.microsoft.com/office/drawing/2014/main" id="{75D57048-8274-83A8-7ECE-B0D1DE354D11}"/>
                  </a:ext>
                </a:extLst>
              </p:cNvPr>
              <p:cNvPicPr>
                <a:picLocks noChangeAspect="1"/>
              </p:cNvPicPr>
              <p:nvPr/>
            </p:nvPicPr>
            <p:blipFill rotWithShape="1">
              <a:blip r:embed="rId11"/>
              <a:srcRect l="28221" b="10839"/>
              <a:stretch/>
            </p:blipFill>
            <p:spPr>
              <a:xfrm>
                <a:off x="946458" y="1137426"/>
                <a:ext cx="1593838" cy="1467516"/>
              </a:xfrm>
              <a:prstGeom prst="rect">
                <a:avLst/>
              </a:prstGeom>
            </p:spPr>
          </p:pic>
          <p:grpSp>
            <p:nvGrpSpPr>
              <p:cNvPr id="713" name="Group 712">
                <a:extLst>
                  <a:ext uri="{FF2B5EF4-FFF2-40B4-BE49-F238E27FC236}">
                    <a16:creationId xmlns:a16="http://schemas.microsoft.com/office/drawing/2014/main" id="{02C20977-00D2-5ED7-FB80-2BF97F91A1EA}"/>
                  </a:ext>
                </a:extLst>
              </p:cNvPr>
              <p:cNvGrpSpPr/>
              <p:nvPr/>
            </p:nvGrpSpPr>
            <p:grpSpPr>
              <a:xfrm>
                <a:off x="946458" y="727402"/>
                <a:ext cx="449659" cy="873957"/>
                <a:chOff x="6128271" y="139521"/>
                <a:chExt cx="449659" cy="873957"/>
              </a:xfrm>
            </p:grpSpPr>
            <p:sp>
              <p:nvSpPr>
                <p:cNvPr id="714" name="TextBox 713">
                  <a:extLst>
                    <a:ext uri="{FF2B5EF4-FFF2-40B4-BE49-F238E27FC236}">
                      <a16:creationId xmlns:a16="http://schemas.microsoft.com/office/drawing/2014/main" id="{184DC767-7674-03D3-AC31-5B3EA7DF8A37}"/>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15" name="TextBox 714">
                  <a:extLst>
                    <a:ext uri="{FF2B5EF4-FFF2-40B4-BE49-F238E27FC236}">
                      <a16:creationId xmlns:a16="http://schemas.microsoft.com/office/drawing/2014/main" id="{4FBB02B0-5F43-57F3-4995-6CD9805EC075}"/>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16" name="TextBox 715">
                  <a:extLst>
                    <a:ext uri="{FF2B5EF4-FFF2-40B4-BE49-F238E27FC236}">
                      <a16:creationId xmlns:a16="http://schemas.microsoft.com/office/drawing/2014/main" id="{09D8472B-5E16-C2E0-681A-04A9F107D76C}"/>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1" name="TextBox 40">
              <a:extLst>
                <a:ext uri="{FF2B5EF4-FFF2-40B4-BE49-F238E27FC236}">
                  <a16:creationId xmlns:a16="http://schemas.microsoft.com/office/drawing/2014/main" id="{F77E9864-6783-DD9B-58FF-0AC0229E0C27}"/>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59" name="TextBox 58">
              <a:extLst>
                <a:ext uri="{FF2B5EF4-FFF2-40B4-BE49-F238E27FC236}">
                  <a16:creationId xmlns:a16="http://schemas.microsoft.com/office/drawing/2014/main" id="{E748C710-1B69-3871-7012-56F740B09824}"/>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726" name="TextBox 725">
              <a:extLst>
                <a:ext uri="{FF2B5EF4-FFF2-40B4-BE49-F238E27FC236}">
                  <a16:creationId xmlns:a16="http://schemas.microsoft.com/office/drawing/2014/main" id="{2D0EE3E0-7B9A-AC15-F569-206B7AB6BB91}"/>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27" name="TextBox 726">
              <a:extLst>
                <a:ext uri="{FF2B5EF4-FFF2-40B4-BE49-F238E27FC236}">
                  <a16:creationId xmlns:a16="http://schemas.microsoft.com/office/drawing/2014/main" id="{80041845-9F2C-170A-5A25-D99D304E05C2}"/>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28" name="TextBox 727">
              <a:extLst>
                <a:ext uri="{FF2B5EF4-FFF2-40B4-BE49-F238E27FC236}">
                  <a16:creationId xmlns:a16="http://schemas.microsoft.com/office/drawing/2014/main" id="{7FD25948-79EF-68C0-9155-BB50E9C2E948}"/>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29" name="TextBox 728">
              <a:extLst>
                <a:ext uri="{FF2B5EF4-FFF2-40B4-BE49-F238E27FC236}">
                  <a16:creationId xmlns:a16="http://schemas.microsoft.com/office/drawing/2014/main" id="{16161875-DEFE-5F25-A9C1-B605A5CA2383}"/>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041130" y="6449444"/>
            <a:ext cx="2642952" cy="2268983"/>
            <a:chOff x="2677728" y="6622399"/>
            <a:chExt cx="2642952"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677728" y="6622399"/>
              <a:ext cx="2642952" cy="2268983"/>
              <a:chOff x="2677728" y="6565693"/>
              <a:chExt cx="2642952"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856899" y="6565693"/>
                <a:ext cx="2463781" cy="2268983"/>
                <a:chOff x="2856899"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856899" y="6565693"/>
                  <a:ext cx="2463781" cy="2038151"/>
                  <a:chOff x="5561249"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12">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561249" y="3501772"/>
                    <a:ext cx="2463781" cy="252685"/>
                    <a:chOff x="5130725"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5130725"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364571"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145723" y="4291048"/>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13"/>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757" name="Group 756">
            <a:extLst>
              <a:ext uri="{FF2B5EF4-FFF2-40B4-BE49-F238E27FC236}">
                <a16:creationId xmlns:a16="http://schemas.microsoft.com/office/drawing/2014/main" id="{70F67842-0CE0-B98A-0417-50272B945B63}"/>
              </a:ext>
            </a:extLst>
          </p:cNvPr>
          <p:cNvGrpSpPr/>
          <p:nvPr/>
        </p:nvGrpSpPr>
        <p:grpSpPr>
          <a:xfrm>
            <a:off x="121638" y="2623211"/>
            <a:ext cx="7465713" cy="1431659"/>
            <a:chOff x="163252" y="456609"/>
            <a:chExt cx="7465713" cy="1431659"/>
          </a:xfrm>
        </p:grpSpPr>
        <p:grpSp>
          <p:nvGrpSpPr>
            <p:cNvPr id="55" name="Group 54">
              <a:extLst>
                <a:ext uri="{FF2B5EF4-FFF2-40B4-BE49-F238E27FC236}">
                  <a16:creationId xmlns:a16="http://schemas.microsoft.com/office/drawing/2014/main" id="{400694A7-19D5-8676-DC92-39D14628667D}"/>
                </a:ext>
              </a:extLst>
            </p:cNvPr>
            <p:cNvGrpSpPr/>
            <p:nvPr/>
          </p:nvGrpSpPr>
          <p:grpSpPr>
            <a:xfrm>
              <a:off x="163252" y="456609"/>
              <a:ext cx="7465713" cy="989014"/>
              <a:chOff x="181741" y="7294331"/>
              <a:chExt cx="7465713" cy="989014"/>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8" name="Picture 57" descr="A graph with red and purple dots&#10;&#10;Description automatically generated">
                <a:extLst>
                  <a:ext uri="{FF2B5EF4-FFF2-40B4-BE49-F238E27FC236}">
                    <a16:creationId xmlns:a16="http://schemas.microsoft.com/office/drawing/2014/main" id="{88A9276D-F907-1ECF-0CAA-DC3A8A0EAA7A}"/>
                  </a:ext>
                </a:extLst>
              </p:cNvPr>
              <p:cNvPicPr>
                <a:picLocks noChangeAspect="1"/>
              </p:cNvPicPr>
              <p:nvPr/>
            </p:nvPicPr>
            <p:blipFill rotWithShape="1">
              <a:blip r:embed="rId14"/>
              <a:srcRect l="6790" r="1" b="37647"/>
              <a:stretch/>
            </p:blipFill>
            <p:spPr>
              <a:xfrm>
                <a:off x="751913" y="7652270"/>
                <a:ext cx="6895541" cy="631075"/>
              </a:xfrm>
              <a:prstGeom prst="rect">
                <a:avLst/>
              </a:prstGeom>
            </p:spPr>
          </p:pic>
        </p:grpSp>
        <p:sp>
          <p:nvSpPr>
            <p:cNvPr id="756" name="TextBox 755">
              <a:extLst>
                <a:ext uri="{FF2B5EF4-FFF2-40B4-BE49-F238E27FC236}">
                  <a16:creationId xmlns:a16="http://schemas.microsoft.com/office/drawing/2014/main" id="{652610D0-AFC2-D8FE-F928-B45184E69F04}"/>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58" name="TextBox 757">
              <a:extLst>
                <a:ext uri="{FF2B5EF4-FFF2-40B4-BE49-F238E27FC236}">
                  <a16:creationId xmlns:a16="http://schemas.microsoft.com/office/drawing/2014/main" id="{F83640A9-D1B3-179B-9562-E8A49FE2552E}"/>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1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16"/>
            <a:srcRect r="52808" b="1923"/>
            <a:stretch/>
          </p:blipFill>
          <p:spPr>
            <a:xfrm rot="5400000">
              <a:off x="3384776" y="1477468"/>
              <a:ext cx="157876" cy="179363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536155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29;p4">
            <a:extLst>
              <a:ext uri="{FF2B5EF4-FFF2-40B4-BE49-F238E27FC236}">
                <a16:creationId xmlns:a16="http://schemas.microsoft.com/office/drawing/2014/main" id="{994E662A-8532-E874-7D02-D84C56464C6E}"/>
              </a:ext>
            </a:extLst>
          </p:cNvPr>
          <p:cNvSpPr txBox="1"/>
          <p:nvPr/>
        </p:nvSpPr>
        <p:spPr>
          <a:xfrm>
            <a:off x="392843" y="5360280"/>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8507598" y="5688098"/>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0" name="Group 29">
            <a:extLst>
              <a:ext uri="{FF2B5EF4-FFF2-40B4-BE49-F238E27FC236}">
                <a16:creationId xmlns:a16="http://schemas.microsoft.com/office/drawing/2014/main" id="{5E87F9E8-5FEB-0251-198E-EF57EC7420A0}"/>
              </a:ext>
            </a:extLst>
          </p:cNvPr>
          <p:cNvGrpSpPr/>
          <p:nvPr/>
        </p:nvGrpSpPr>
        <p:grpSpPr>
          <a:xfrm>
            <a:off x="-3737261" y="4567897"/>
            <a:ext cx="3141048" cy="1830945"/>
            <a:chOff x="246926" y="5462164"/>
            <a:chExt cx="3141048" cy="1830945"/>
          </a:xfrm>
        </p:grpSpPr>
        <p:grpSp>
          <p:nvGrpSpPr>
            <p:cNvPr id="53" name="Group 52">
              <a:extLst>
                <a:ext uri="{FF2B5EF4-FFF2-40B4-BE49-F238E27FC236}">
                  <a16:creationId xmlns:a16="http://schemas.microsoft.com/office/drawing/2014/main" id="{D46A54DE-A0EE-A95B-EF44-6CA46D68FEFB}"/>
                </a:ext>
              </a:extLst>
            </p:cNvPr>
            <p:cNvGrpSpPr/>
            <p:nvPr/>
          </p:nvGrpSpPr>
          <p:grpSpPr>
            <a:xfrm>
              <a:off x="617883" y="5655422"/>
              <a:ext cx="2363469" cy="1637687"/>
              <a:chOff x="628043" y="5487782"/>
              <a:chExt cx="2363469" cy="1637687"/>
            </a:xfrm>
          </p:grpSpPr>
          <p:grpSp>
            <p:nvGrpSpPr>
              <p:cNvPr id="61" name="Group 60">
                <a:extLst>
                  <a:ext uri="{FF2B5EF4-FFF2-40B4-BE49-F238E27FC236}">
                    <a16:creationId xmlns:a16="http://schemas.microsoft.com/office/drawing/2014/main" id="{FB26A27C-9B60-78BC-7224-B0307A67E694}"/>
                  </a:ext>
                </a:extLst>
              </p:cNvPr>
              <p:cNvGrpSpPr/>
              <p:nvPr/>
            </p:nvGrpSpPr>
            <p:grpSpPr>
              <a:xfrm>
                <a:off x="628043" y="5487782"/>
                <a:ext cx="2236321" cy="1637687"/>
                <a:chOff x="506296" y="5327327"/>
                <a:chExt cx="2236321" cy="1637687"/>
              </a:xfrm>
            </p:grpSpPr>
            <p:pic>
              <p:nvPicPr>
                <p:cNvPr id="517" name="Picture 516">
                  <a:extLst>
                    <a:ext uri="{FF2B5EF4-FFF2-40B4-BE49-F238E27FC236}">
                      <a16:creationId xmlns:a16="http://schemas.microsoft.com/office/drawing/2014/main" id="{062DB1D2-6967-C6F1-CC4A-DDEA122888E6}"/>
                    </a:ext>
                  </a:extLst>
                </p:cNvPr>
                <p:cNvPicPr>
                  <a:picLocks noChangeAspect="1"/>
                </p:cNvPicPr>
                <p:nvPr/>
              </p:nvPicPr>
              <p:blipFill rotWithShape="1">
                <a:blip r:embed="rId5"/>
                <a:srcRect t="15013" r="47700" b="43148"/>
                <a:stretch/>
              </p:blipFill>
              <p:spPr>
                <a:xfrm>
                  <a:off x="577198" y="5538613"/>
                  <a:ext cx="1529113" cy="734603"/>
                </a:xfrm>
                <a:prstGeom prst="rect">
                  <a:avLst/>
                </a:prstGeom>
              </p:spPr>
            </p:pic>
            <p:grpSp>
              <p:nvGrpSpPr>
                <p:cNvPr id="518" name="Group 517">
                  <a:extLst>
                    <a:ext uri="{FF2B5EF4-FFF2-40B4-BE49-F238E27FC236}">
                      <a16:creationId xmlns:a16="http://schemas.microsoft.com/office/drawing/2014/main" id="{D31AC469-8D20-E162-5FFC-788EE6132E72}"/>
                    </a:ext>
                  </a:extLst>
                </p:cNvPr>
                <p:cNvGrpSpPr/>
                <p:nvPr/>
              </p:nvGrpSpPr>
              <p:grpSpPr>
                <a:xfrm>
                  <a:off x="506296" y="6349335"/>
                  <a:ext cx="2236321" cy="615679"/>
                  <a:chOff x="44336" y="6204955"/>
                  <a:chExt cx="2236321" cy="615679"/>
                </a:xfrm>
              </p:grpSpPr>
              <p:pic>
                <p:nvPicPr>
                  <p:cNvPr id="520" name="Picture 519">
                    <a:extLst>
                      <a:ext uri="{FF2B5EF4-FFF2-40B4-BE49-F238E27FC236}">
                        <a16:creationId xmlns:a16="http://schemas.microsoft.com/office/drawing/2014/main" id="{37F2D338-448E-98BB-B479-B43F7976816F}"/>
                      </a:ext>
                    </a:extLst>
                  </p:cNvPr>
                  <p:cNvPicPr>
                    <a:picLocks noChangeAspect="1"/>
                  </p:cNvPicPr>
                  <p:nvPr/>
                </p:nvPicPr>
                <p:blipFill rotWithShape="1">
                  <a:blip r:embed="rId5"/>
                  <a:srcRect l="79831" t="2819" r="12178"/>
                  <a:stretch/>
                </p:blipFill>
                <p:spPr>
                  <a:xfrm rot="5400000">
                    <a:off x="925327" y="5781037"/>
                    <a:ext cx="250395" cy="1828800"/>
                  </a:xfrm>
                  <a:prstGeom prst="rect">
                    <a:avLst/>
                  </a:prstGeom>
                </p:spPr>
              </p:pic>
              <p:sp>
                <p:nvSpPr>
                  <p:cNvPr id="521" name="TextBox 520">
                    <a:extLst>
                      <a:ext uri="{FF2B5EF4-FFF2-40B4-BE49-F238E27FC236}">
                        <a16:creationId xmlns:a16="http://schemas.microsoft.com/office/drawing/2014/main" id="{89FE217C-E0AE-4C38-DD94-36512AD46D83}"/>
                      </a:ext>
                    </a:extLst>
                  </p:cNvPr>
                  <p:cNvSpPr txBox="1"/>
                  <p:nvPr/>
                </p:nvSpPr>
                <p:spPr>
                  <a:xfrm>
                    <a:off x="250085" y="6204955"/>
                    <a:ext cx="1531453" cy="190901"/>
                  </a:xfrm>
                  <a:prstGeom prst="rect">
                    <a:avLst/>
                  </a:prstGeom>
                  <a:noFill/>
                </p:spPr>
                <p:txBody>
                  <a:bodyPr wrap="none" rtlCol="0">
                    <a:spAutoFit/>
                  </a:bodyPr>
                  <a:lstStyle/>
                  <a:p>
                    <a:pPr algn="ctr"/>
                    <a:r>
                      <a:rPr lang="en-US" sz="900" dirty="0"/>
                      <a:t>Total outgoing signaling strength</a:t>
                    </a:r>
                  </a:p>
                </p:txBody>
              </p:sp>
              <p:sp>
                <p:nvSpPr>
                  <p:cNvPr id="523" name="TextBox 522">
                    <a:extLst>
                      <a:ext uri="{FF2B5EF4-FFF2-40B4-BE49-F238E27FC236}">
                        <a16:creationId xmlns:a16="http://schemas.microsoft.com/office/drawing/2014/main" id="{60C61811-0B0A-A05F-A47C-7625D211D591}"/>
                      </a:ext>
                    </a:extLst>
                  </p:cNvPr>
                  <p:cNvSpPr txBox="1"/>
                  <p:nvPr/>
                </p:nvSpPr>
                <p:spPr>
                  <a:xfrm>
                    <a:off x="44336" y="6415609"/>
                    <a:ext cx="205749" cy="190902"/>
                  </a:xfrm>
                  <a:prstGeom prst="rect">
                    <a:avLst/>
                  </a:prstGeom>
                  <a:noFill/>
                </p:spPr>
                <p:txBody>
                  <a:bodyPr wrap="none" rtlCol="0">
                    <a:spAutoFit/>
                  </a:bodyPr>
                  <a:lstStyle/>
                  <a:p>
                    <a:r>
                      <a:rPr lang="en-US" sz="900" dirty="0"/>
                      <a:t>0</a:t>
                    </a:r>
                  </a:p>
                </p:txBody>
              </p:sp>
              <p:sp>
                <p:nvSpPr>
                  <p:cNvPr id="525" name="TextBox 524">
                    <a:extLst>
                      <a:ext uri="{FF2B5EF4-FFF2-40B4-BE49-F238E27FC236}">
                        <a16:creationId xmlns:a16="http://schemas.microsoft.com/office/drawing/2014/main" id="{F31F2653-CF85-F007-ABA6-4E1448315F72}"/>
                      </a:ext>
                    </a:extLst>
                  </p:cNvPr>
                  <p:cNvSpPr txBox="1"/>
                  <p:nvPr/>
                </p:nvSpPr>
                <p:spPr>
                  <a:xfrm>
                    <a:off x="985521" y="6415609"/>
                    <a:ext cx="546961" cy="230832"/>
                  </a:xfrm>
                  <a:prstGeom prst="rect">
                    <a:avLst/>
                  </a:prstGeom>
                  <a:noFill/>
                </p:spPr>
                <p:txBody>
                  <a:bodyPr wrap="square" rtlCol="0">
                    <a:spAutoFit/>
                  </a:bodyPr>
                  <a:lstStyle/>
                  <a:p>
                    <a:r>
                      <a:rPr lang="en-US" sz="900" dirty="0"/>
                      <a:t>0.06</a:t>
                    </a:r>
                  </a:p>
                </p:txBody>
              </p:sp>
              <p:sp>
                <p:nvSpPr>
                  <p:cNvPr id="526" name="TextBox 525">
                    <a:extLst>
                      <a:ext uri="{FF2B5EF4-FFF2-40B4-BE49-F238E27FC236}">
                        <a16:creationId xmlns:a16="http://schemas.microsoft.com/office/drawing/2014/main" id="{99C069E6-A62D-CAD9-4BBC-653061E87F80}"/>
                      </a:ext>
                    </a:extLst>
                  </p:cNvPr>
                  <p:cNvSpPr txBox="1"/>
                  <p:nvPr/>
                </p:nvSpPr>
                <p:spPr>
                  <a:xfrm>
                    <a:off x="1359608" y="6415609"/>
                    <a:ext cx="546961" cy="230832"/>
                  </a:xfrm>
                  <a:prstGeom prst="rect">
                    <a:avLst/>
                  </a:prstGeom>
                  <a:noFill/>
                </p:spPr>
                <p:txBody>
                  <a:bodyPr wrap="square" rtlCol="0">
                    <a:spAutoFit/>
                  </a:bodyPr>
                  <a:lstStyle/>
                  <a:p>
                    <a:r>
                      <a:rPr lang="en-US" sz="900" dirty="0"/>
                      <a:t>0.08</a:t>
                    </a:r>
                  </a:p>
                </p:txBody>
              </p:sp>
              <p:sp>
                <p:nvSpPr>
                  <p:cNvPr id="529" name="TextBox 528">
                    <a:extLst>
                      <a:ext uri="{FF2B5EF4-FFF2-40B4-BE49-F238E27FC236}">
                        <a16:creationId xmlns:a16="http://schemas.microsoft.com/office/drawing/2014/main" id="{27187BB8-680A-83DA-9806-05FF1D98155C}"/>
                      </a:ext>
                    </a:extLst>
                  </p:cNvPr>
                  <p:cNvSpPr txBox="1"/>
                  <p:nvPr/>
                </p:nvSpPr>
                <p:spPr>
                  <a:xfrm>
                    <a:off x="1733696" y="6415609"/>
                    <a:ext cx="546961" cy="230832"/>
                  </a:xfrm>
                  <a:prstGeom prst="rect">
                    <a:avLst/>
                  </a:prstGeom>
                  <a:noFill/>
                </p:spPr>
                <p:txBody>
                  <a:bodyPr wrap="square" rtlCol="0">
                    <a:spAutoFit/>
                  </a:bodyPr>
                  <a:lstStyle/>
                  <a:p>
                    <a:r>
                      <a:rPr lang="en-US" sz="900" dirty="0"/>
                      <a:t>0.1</a:t>
                    </a:r>
                  </a:p>
                </p:txBody>
              </p:sp>
              <p:sp>
                <p:nvSpPr>
                  <p:cNvPr id="530" name="TextBox 529">
                    <a:extLst>
                      <a:ext uri="{FF2B5EF4-FFF2-40B4-BE49-F238E27FC236}">
                        <a16:creationId xmlns:a16="http://schemas.microsoft.com/office/drawing/2014/main" id="{0C612958-1A67-D151-2710-0E00E7F879CA}"/>
                      </a:ext>
                    </a:extLst>
                  </p:cNvPr>
                  <p:cNvSpPr txBox="1"/>
                  <p:nvPr/>
                </p:nvSpPr>
                <p:spPr>
                  <a:xfrm>
                    <a:off x="611434" y="6415609"/>
                    <a:ext cx="546961" cy="230832"/>
                  </a:xfrm>
                  <a:prstGeom prst="rect">
                    <a:avLst/>
                  </a:prstGeom>
                  <a:noFill/>
                </p:spPr>
                <p:txBody>
                  <a:bodyPr wrap="square" rtlCol="0">
                    <a:spAutoFit/>
                  </a:bodyPr>
                  <a:lstStyle/>
                  <a:p>
                    <a:r>
                      <a:rPr lang="en-US" sz="900" dirty="0"/>
                      <a:t>0.04</a:t>
                    </a:r>
                  </a:p>
                </p:txBody>
              </p:sp>
              <p:sp>
                <p:nvSpPr>
                  <p:cNvPr id="531" name="TextBox 530">
                    <a:extLst>
                      <a:ext uri="{FF2B5EF4-FFF2-40B4-BE49-F238E27FC236}">
                        <a16:creationId xmlns:a16="http://schemas.microsoft.com/office/drawing/2014/main" id="{4B880DC4-3DBB-6B32-2AFD-5529A6FB39C3}"/>
                      </a:ext>
                    </a:extLst>
                  </p:cNvPr>
                  <p:cNvSpPr txBox="1"/>
                  <p:nvPr/>
                </p:nvSpPr>
                <p:spPr>
                  <a:xfrm>
                    <a:off x="251516" y="6418408"/>
                    <a:ext cx="546961" cy="230832"/>
                  </a:xfrm>
                  <a:prstGeom prst="rect">
                    <a:avLst/>
                  </a:prstGeom>
                  <a:noFill/>
                </p:spPr>
                <p:txBody>
                  <a:bodyPr wrap="square" rtlCol="0">
                    <a:spAutoFit/>
                  </a:bodyPr>
                  <a:lstStyle/>
                  <a:p>
                    <a:r>
                      <a:rPr lang="en-US" sz="900" dirty="0"/>
                      <a:t>0.02</a:t>
                    </a:r>
                  </a:p>
                </p:txBody>
              </p:sp>
            </p:grpSp>
            <p:sp>
              <p:nvSpPr>
                <p:cNvPr id="519" name="TextBox 518">
                  <a:extLst>
                    <a:ext uri="{FF2B5EF4-FFF2-40B4-BE49-F238E27FC236}">
                      <a16:creationId xmlns:a16="http://schemas.microsoft.com/office/drawing/2014/main" id="{1CF171DA-CF52-DDB3-B6CA-19650CFAD059}"/>
                    </a:ext>
                  </a:extLst>
                </p:cNvPr>
                <p:cNvSpPr txBox="1"/>
                <p:nvPr/>
              </p:nvSpPr>
              <p:spPr>
                <a:xfrm>
                  <a:off x="718454" y="5327327"/>
                  <a:ext cx="1598025"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14" name="TextBox 513">
                <a:extLst>
                  <a:ext uri="{FF2B5EF4-FFF2-40B4-BE49-F238E27FC236}">
                    <a16:creationId xmlns:a16="http://schemas.microsoft.com/office/drawing/2014/main" id="{1D042604-ED8D-B63C-7363-CF4DFBF46FF8}"/>
                  </a:ext>
                </a:extLst>
              </p:cNvPr>
              <p:cNvSpPr txBox="1"/>
              <p:nvPr/>
            </p:nvSpPr>
            <p:spPr>
              <a:xfrm>
                <a:off x="2182210" y="5903876"/>
                <a:ext cx="809302" cy="230832"/>
              </a:xfrm>
              <a:prstGeom prst="rect">
                <a:avLst/>
              </a:prstGeom>
              <a:noFill/>
            </p:spPr>
            <p:txBody>
              <a:bodyPr wrap="square" rtlCol="0">
                <a:spAutoFit/>
              </a:bodyPr>
              <a:lstStyle/>
              <a:p>
                <a:r>
                  <a:rPr lang="en-US" sz="900" dirty="0"/>
                  <a:t>CD4 TCM</a:t>
                </a:r>
              </a:p>
            </p:txBody>
          </p:sp>
          <p:sp>
            <p:nvSpPr>
              <p:cNvPr id="515" name="TextBox 514">
                <a:extLst>
                  <a:ext uri="{FF2B5EF4-FFF2-40B4-BE49-F238E27FC236}">
                    <a16:creationId xmlns:a16="http://schemas.microsoft.com/office/drawing/2014/main" id="{F0AB172F-1624-BA8D-514F-5CAA93B3237A}"/>
                  </a:ext>
                </a:extLst>
              </p:cNvPr>
              <p:cNvSpPr txBox="1"/>
              <p:nvPr/>
            </p:nvSpPr>
            <p:spPr>
              <a:xfrm>
                <a:off x="2182210" y="6056276"/>
                <a:ext cx="809302" cy="230832"/>
              </a:xfrm>
              <a:prstGeom prst="rect">
                <a:avLst/>
              </a:prstGeom>
              <a:noFill/>
            </p:spPr>
            <p:txBody>
              <a:bodyPr wrap="square" rtlCol="0">
                <a:spAutoFit/>
              </a:bodyPr>
              <a:lstStyle/>
              <a:p>
                <a:r>
                  <a:rPr lang="en-US" sz="900" dirty="0"/>
                  <a:t>CD8 TEM</a:t>
                </a:r>
              </a:p>
            </p:txBody>
          </p:sp>
          <p:sp>
            <p:nvSpPr>
              <p:cNvPr id="516" name="TextBox 515">
                <a:extLst>
                  <a:ext uri="{FF2B5EF4-FFF2-40B4-BE49-F238E27FC236}">
                    <a16:creationId xmlns:a16="http://schemas.microsoft.com/office/drawing/2014/main" id="{662272EF-CBAE-2D57-B8D7-039135551887}"/>
                  </a:ext>
                </a:extLst>
              </p:cNvPr>
              <p:cNvSpPr txBox="1"/>
              <p:nvPr/>
            </p:nvSpPr>
            <p:spPr>
              <a:xfrm>
                <a:off x="2182210" y="6208676"/>
                <a:ext cx="809302" cy="230832"/>
              </a:xfrm>
              <a:prstGeom prst="rect">
                <a:avLst/>
              </a:prstGeom>
              <a:noFill/>
            </p:spPr>
            <p:txBody>
              <a:bodyPr wrap="square" rtlCol="0">
                <a:spAutoFit/>
              </a:bodyPr>
              <a:lstStyle/>
              <a:p>
                <a:r>
                  <a:rPr lang="en-US" sz="900" dirty="0"/>
                  <a:t>NK</a:t>
                </a:r>
              </a:p>
            </p:txBody>
          </p:sp>
        </p:grpSp>
        <p:sp>
          <p:nvSpPr>
            <p:cNvPr id="56" name="Google Shape;528;p4">
              <a:extLst>
                <a:ext uri="{FF2B5EF4-FFF2-40B4-BE49-F238E27FC236}">
                  <a16:creationId xmlns:a16="http://schemas.microsoft.com/office/drawing/2014/main" id="{6BCEF754-974C-A852-2209-329FF4C68E5D}"/>
                </a:ext>
              </a:extLst>
            </p:cNvPr>
            <p:cNvSpPr/>
            <p:nvPr/>
          </p:nvSpPr>
          <p:spPr>
            <a:xfrm>
              <a:off x="246926" y="54621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70F4A93E-C203-1A06-C736-DD9567A6740B}"/>
                </a:ext>
              </a:extLst>
            </p:cNvPr>
            <p:cNvSpPr txBox="1"/>
            <p:nvPr/>
          </p:nvSpPr>
          <p:spPr>
            <a:xfrm>
              <a:off x="561239" y="5462164"/>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signaling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44" name="Google Shape;528;p4">
            <a:extLst>
              <a:ext uri="{FF2B5EF4-FFF2-40B4-BE49-F238E27FC236}">
                <a16:creationId xmlns:a16="http://schemas.microsoft.com/office/drawing/2014/main" id="{3FF52708-0BB6-4708-9E87-6D970C2B28C4}"/>
              </a:ext>
            </a:extLst>
          </p:cNvPr>
          <p:cNvSpPr/>
          <p:nvPr/>
        </p:nvSpPr>
        <p:spPr>
          <a:xfrm>
            <a:off x="93196" y="277513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775135"/>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3327794"/>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6"/>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7"/>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3070819"/>
            <a:ext cx="6150724" cy="2023265"/>
            <a:chOff x="-15820" y="2882135"/>
            <a:chExt cx="6150724" cy="2023265"/>
          </a:xfrm>
        </p:grpSpPr>
        <p:sp>
          <p:nvSpPr>
            <p:cNvPr id="574" name="TextBox 573">
              <a:extLst>
                <a:ext uri="{FF2B5EF4-FFF2-40B4-BE49-F238E27FC236}">
                  <a16:creationId xmlns:a16="http://schemas.microsoft.com/office/drawing/2014/main" id="{FB106B60-824A-3420-ED90-CB4C901852B6}"/>
                </a:ext>
              </a:extLst>
            </p:cNvPr>
            <p:cNvSpPr txBox="1"/>
            <p:nvPr/>
          </p:nvSpPr>
          <p:spPr>
            <a:xfrm>
              <a:off x="3651579" y="2888215"/>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1198268" y="2882135"/>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1996"/>
              <a:chOff x="5289801" y="3200653"/>
              <a:chExt cx="845103" cy="871996"/>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329182" cy="223681"/>
              </a:xfrm>
              <a:prstGeom prst="rect">
                <a:avLst/>
              </a:prstGeom>
              <a:noFill/>
            </p:spPr>
            <p:txBody>
              <a:bodyPr wrap="none" rtlCol="0">
                <a:spAutoFit/>
              </a:bodyPr>
              <a:lstStyle/>
              <a:p>
                <a:r>
                  <a:rPr lang="en-US" sz="900" dirty="0"/>
                  <a:t>NK</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1996"/>
              <a:chOff x="5289801" y="3200653"/>
              <a:chExt cx="845103" cy="871996"/>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329182" cy="223681"/>
              </a:xfrm>
              <a:prstGeom prst="rect">
                <a:avLst/>
              </a:prstGeom>
              <a:noFill/>
            </p:spPr>
            <p:txBody>
              <a:bodyPr wrap="none" rtlCol="0">
                <a:spAutoFit/>
              </a:bodyPr>
              <a:lstStyle/>
              <a:p>
                <a:r>
                  <a:rPr lang="en-US" sz="900" dirty="0"/>
                  <a:t>NK</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8"/>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8"/>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09898"/>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grpSp>
        <p:nvGrpSpPr>
          <p:cNvPr id="711" name="Group 710">
            <a:extLst>
              <a:ext uri="{FF2B5EF4-FFF2-40B4-BE49-F238E27FC236}">
                <a16:creationId xmlns:a16="http://schemas.microsoft.com/office/drawing/2014/main" id="{F5BEC93E-4B3C-85AE-AFA6-2AA4331AA812}"/>
              </a:ext>
            </a:extLst>
          </p:cNvPr>
          <p:cNvGrpSpPr/>
          <p:nvPr/>
        </p:nvGrpSpPr>
        <p:grpSpPr>
          <a:xfrm>
            <a:off x="3570060" y="458018"/>
            <a:ext cx="3916262" cy="2284600"/>
            <a:chOff x="3570060" y="458018"/>
            <a:chExt cx="3916262" cy="2284600"/>
          </a:xfrm>
        </p:grpSpPr>
        <p:grpSp>
          <p:nvGrpSpPr>
            <p:cNvPr id="554" name="Group 553">
              <a:extLst>
                <a:ext uri="{FF2B5EF4-FFF2-40B4-BE49-F238E27FC236}">
                  <a16:creationId xmlns:a16="http://schemas.microsoft.com/office/drawing/2014/main" id="{D1484017-E007-B3E2-C9B3-FD9476AA4DAA}"/>
                </a:ext>
              </a:extLst>
            </p:cNvPr>
            <p:cNvGrpSpPr/>
            <p:nvPr/>
          </p:nvGrpSpPr>
          <p:grpSpPr>
            <a:xfrm>
              <a:off x="3570060" y="458018"/>
              <a:ext cx="3916262" cy="2284600"/>
              <a:chOff x="3570060" y="458018"/>
              <a:chExt cx="3916262" cy="2284600"/>
            </a:xfrm>
          </p:grpSpPr>
          <p:grpSp>
            <p:nvGrpSpPr>
              <p:cNvPr id="9" name="Group 8">
                <a:extLst>
                  <a:ext uri="{FF2B5EF4-FFF2-40B4-BE49-F238E27FC236}">
                    <a16:creationId xmlns:a16="http://schemas.microsoft.com/office/drawing/2014/main" id="{E3463676-9BCF-3B91-0EF2-948524B5F8B0}"/>
                  </a:ext>
                </a:extLst>
              </p:cNvPr>
              <p:cNvGrpSpPr/>
              <p:nvPr/>
            </p:nvGrpSpPr>
            <p:grpSpPr>
              <a:xfrm>
                <a:off x="3570060" y="458018"/>
                <a:ext cx="2996463" cy="247456"/>
                <a:chOff x="80653" y="5115196"/>
                <a:chExt cx="2996463" cy="247456"/>
              </a:xfrm>
            </p:grpSpPr>
            <p:sp>
              <p:nvSpPr>
                <p:cNvPr id="512" name="Google Shape;527;p4">
                  <a:extLst>
                    <a:ext uri="{FF2B5EF4-FFF2-40B4-BE49-F238E27FC236}">
                      <a16:creationId xmlns:a16="http://schemas.microsoft.com/office/drawing/2014/main" id="{173FDC7E-2397-A5C8-678A-4D76E20A91C5}"/>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3" name="Google Shape;529;p4">
                  <a:extLst>
                    <a:ext uri="{FF2B5EF4-FFF2-40B4-BE49-F238E27FC236}">
                      <a16:creationId xmlns:a16="http://schemas.microsoft.com/office/drawing/2014/main" id="{B8E936AB-9BB5-9B31-37DF-869D6E2E4ABA}"/>
                    </a:ext>
                  </a:extLst>
                </p:cNvPr>
                <p:cNvSpPr txBox="1"/>
                <p:nvPr/>
              </p:nvSpPr>
              <p:spPr>
                <a:xfrm>
                  <a:off x="312575" y="5115196"/>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34" name="TextBox 533">
                <a:extLst>
                  <a:ext uri="{FF2B5EF4-FFF2-40B4-BE49-F238E27FC236}">
                    <a16:creationId xmlns:a16="http://schemas.microsoft.com/office/drawing/2014/main" id="{9DFC9CB1-D00B-192B-C6BC-AA98ACBB91B3}"/>
                  </a:ext>
                </a:extLst>
              </p:cNvPr>
              <p:cNvSpPr txBox="1"/>
              <p:nvPr/>
            </p:nvSpPr>
            <p:spPr>
              <a:xfrm>
                <a:off x="4816629" y="2511786"/>
                <a:ext cx="1274708" cy="230832"/>
              </a:xfrm>
              <a:prstGeom prst="rect">
                <a:avLst/>
              </a:prstGeom>
              <a:noFill/>
            </p:spPr>
            <p:txBody>
              <a:bodyPr wrap="none" rtlCol="0">
                <a:spAutoFit/>
              </a:bodyPr>
              <a:lstStyle/>
              <a:p>
                <a:r>
                  <a:rPr lang="en-US" sz="900" dirty="0"/>
                  <a:t>Number of Predictors</a:t>
                </a:r>
              </a:p>
            </p:txBody>
          </p:sp>
          <p:sp>
            <p:nvSpPr>
              <p:cNvPr id="535" name="TextBox 534">
                <a:extLst>
                  <a:ext uri="{FF2B5EF4-FFF2-40B4-BE49-F238E27FC236}">
                    <a16:creationId xmlns:a16="http://schemas.microsoft.com/office/drawing/2014/main" id="{C31AFB2D-0493-048C-D6BC-82463E8A1C17}"/>
                  </a:ext>
                </a:extLst>
              </p:cNvPr>
              <p:cNvSpPr txBox="1"/>
              <p:nvPr/>
            </p:nvSpPr>
            <p:spPr>
              <a:xfrm>
                <a:off x="4066196" y="2335542"/>
                <a:ext cx="248786" cy="230832"/>
              </a:xfrm>
              <a:prstGeom prst="rect">
                <a:avLst/>
              </a:prstGeom>
              <a:noFill/>
            </p:spPr>
            <p:txBody>
              <a:bodyPr wrap="none" rtlCol="0">
                <a:spAutoFit/>
              </a:bodyPr>
              <a:lstStyle/>
              <a:p>
                <a:r>
                  <a:rPr lang="en-US" sz="900" dirty="0"/>
                  <a:t>0</a:t>
                </a:r>
              </a:p>
            </p:txBody>
          </p:sp>
          <p:sp>
            <p:nvSpPr>
              <p:cNvPr id="542" name="TextBox 541">
                <a:extLst>
                  <a:ext uri="{FF2B5EF4-FFF2-40B4-BE49-F238E27FC236}">
                    <a16:creationId xmlns:a16="http://schemas.microsoft.com/office/drawing/2014/main" id="{8730BD7F-2A98-EC02-C19A-0E97E3249EA3}"/>
                  </a:ext>
                </a:extLst>
              </p:cNvPr>
              <p:cNvSpPr txBox="1"/>
              <p:nvPr/>
            </p:nvSpPr>
            <p:spPr>
              <a:xfrm>
                <a:off x="4860561" y="2335542"/>
                <a:ext cx="312906" cy="230832"/>
              </a:xfrm>
              <a:prstGeom prst="rect">
                <a:avLst/>
              </a:prstGeom>
              <a:noFill/>
            </p:spPr>
            <p:txBody>
              <a:bodyPr wrap="none" rtlCol="0">
                <a:spAutoFit/>
              </a:bodyPr>
              <a:lstStyle/>
              <a:p>
                <a:r>
                  <a:rPr lang="en-US" sz="900" dirty="0"/>
                  <a:t>20</a:t>
                </a:r>
              </a:p>
            </p:txBody>
          </p:sp>
          <p:sp>
            <p:nvSpPr>
              <p:cNvPr id="543" name="TextBox 542">
                <a:extLst>
                  <a:ext uri="{FF2B5EF4-FFF2-40B4-BE49-F238E27FC236}">
                    <a16:creationId xmlns:a16="http://schemas.microsoft.com/office/drawing/2014/main" id="{DEFFCECC-DB05-6B22-2FFC-85891F17DDB3}"/>
                  </a:ext>
                </a:extLst>
              </p:cNvPr>
              <p:cNvSpPr txBox="1"/>
              <p:nvPr/>
            </p:nvSpPr>
            <p:spPr>
              <a:xfrm>
                <a:off x="5694189" y="2335542"/>
                <a:ext cx="312906" cy="230832"/>
              </a:xfrm>
              <a:prstGeom prst="rect">
                <a:avLst/>
              </a:prstGeom>
              <a:noFill/>
            </p:spPr>
            <p:txBody>
              <a:bodyPr wrap="none" rtlCol="0">
                <a:spAutoFit/>
              </a:bodyPr>
              <a:lstStyle/>
              <a:p>
                <a:r>
                  <a:rPr lang="en-US" sz="900" dirty="0"/>
                  <a:t>40</a:t>
                </a:r>
              </a:p>
            </p:txBody>
          </p:sp>
          <p:sp>
            <p:nvSpPr>
              <p:cNvPr id="544" name="TextBox 543">
                <a:extLst>
                  <a:ext uri="{FF2B5EF4-FFF2-40B4-BE49-F238E27FC236}">
                    <a16:creationId xmlns:a16="http://schemas.microsoft.com/office/drawing/2014/main" id="{5969009A-6B90-6635-7E89-7BEC803F351F}"/>
                  </a:ext>
                </a:extLst>
              </p:cNvPr>
              <p:cNvSpPr txBox="1"/>
              <p:nvPr/>
            </p:nvSpPr>
            <p:spPr>
              <a:xfrm>
                <a:off x="6530081" y="2335542"/>
                <a:ext cx="312906" cy="230832"/>
              </a:xfrm>
              <a:prstGeom prst="rect">
                <a:avLst/>
              </a:prstGeom>
              <a:noFill/>
            </p:spPr>
            <p:txBody>
              <a:bodyPr wrap="none" rtlCol="0">
                <a:spAutoFit/>
              </a:bodyPr>
              <a:lstStyle/>
              <a:p>
                <a:r>
                  <a:rPr lang="en-US" sz="900" dirty="0"/>
                  <a:t>60</a:t>
                </a:r>
              </a:p>
            </p:txBody>
          </p:sp>
          <p:sp>
            <p:nvSpPr>
              <p:cNvPr id="546" name="TextBox 545">
                <a:extLst>
                  <a:ext uri="{FF2B5EF4-FFF2-40B4-BE49-F238E27FC236}">
                    <a16:creationId xmlns:a16="http://schemas.microsoft.com/office/drawing/2014/main" id="{986D9E72-9964-59DA-C5B7-23BDAD225DF2}"/>
                  </a:ext>
                </a:extLst>
              </p:cNvPr>
              <p:cNvSpPr txBox="1"/>
              <p:nvPr/>
            </p:nvSpPr>
            <p:spPr>
              <a:xfrm>
                <a:off x="3750644" y="671846"/>
                <a:ext cx="344966"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547" name="TextBox 546">
                <a:extLst>
                  <a:ext uri="{FF2B5EF4-FFF2-40B4-BE49-F238E27FC236}">
                    <a16:creationId xmlns:a16="http://schemas.microsoft.com/office/drawing/2014/main" id="{4EBF9E0D-071B-DDAF-590D-F52B4F68110A}"/>
                  </a:ext>
                </a:extLst>
              </p:cNvPr>
              <p:cNvSpPr txBox="1"/>
              <p:nvPr/>
            </p:nvSpPr>
            <p:spPr>
              <a:xfrm rot="16200000">
                <a:off x="2753452" y="1516979"/>
                <a:ext cx="1922321" cy="230832"/>
              </a:xfrm>
              <a:prstGeom prst="rect">
                <a:avLst/>
              </a:prstGeom>
              <a:noFill/>
            </p:spPr>
            <p:txBody>
              <a:bodyPr wrap="none" rtlCol="0">
                <a:spAutoFit/>
              </a:bodyPr>
              <a:lstStyle/>
              <a:p>
                <a:r>
                  <a:rPr lang="en-US" sz="900" dirty="0"/>
                  <a:t>Mean +/ SD Accuracy (k=100 CV)</a:t>
                </a:r>
              </a:p>
            </p:txBody>
          </p:sp>
          <p:sp>
            <p:nvSpPr>
              <p:cNvPr id="552" name="TextBox 551">
                <a:extLst>
                  <a:ext uri="{FF2B5EF4-FFF2-40B4-BE49-F238E27FC236}">
                    <a16:creationId xmlns:a16="http://schemas.microsoft.com/office/drawing/2014/main" id="{9D26F24C-B96C-BAEE-60A7-545B54232CBD}"/>
                  </a:ext>
                </a:extLst>
              </p:cNvPr>
              <p:cNvSpPr txBox="1"/>
              <p:nvPr/>
            </p:nvSpPr>
            <p:spPr>
              <a:xfrm>
                <a:off x="7077236" y="1465096"/>
                <a:ext cx="409086" cy="369332"/>
              </a:xfrm>
              <a:prstGeom prst="rect">
                <a:avLst/>
              </a:prstGeom>
              <a:noFill/>
            </p:spPr>
            <p:txBody>
              <a:bodyPr wrap="none" rtlCol="0">
                <a:spAutoFit/>
              </a:bodyPr>
              <a:lstStyle/>
              <a:p>
                <a:r>
                  <a:rPr lang="en-US" sz="900" dirty="0"/>
                  <a:t>test</a:t>
                </a:r>
              </a:p>
              <a:p>
                <a:r>
                  <a:rPr lang="en-US" sz="900" dirty="0"/>
                  <a:t>train</a:t>
                </a:r>
              </a:p>
            </p:txBody>
          </p:sp>
          <p:sp>
            <p:nvSpPr>
              <p:cNvPr id="551" name="TextBox 550">
                <a:extLst>
                  <a:ext uri="{FF2B5EF4-FFF2-40B4-BE49-F238E27FC236}">
                    <a16:creationId xmlns:a16="http://schemas.microsoft.com/office/drawing/2014/main" id="{9219F0B2-83CD-A19B-D01C-BE4BF7680EB6}"/>
                  </a:ext>
                </a:extLst>
              </p:cNvPr>
              <p:cNvSpPr txBox="1"/>
              <p:nvPr/>
            </p:nvSpPr>
            <p:spPr>
              <a:xfrm>
                <a:off x="6901429" y="1295196"/>
                <a:ext cx="505267" cy="230832"/>
              </a:xfrm>
              <a:prstGeom prst="rect">
                <a:avLst/>
              </a:prstGeom>
              <a:noFill/>
            </p:spPr>
            <p:txBody>
              <a:bodyPr wrap="none" rtlCol="0">
                <a:spAutoFit/>
              </a:bodyPr>
              <a:lstStyle/>
              <a:p>
                <a:r>
                  <a:rPr lang="en-US" sz="900" dirty="0"/>
                  <a:t>Group</a:t>
                </a:r>
              </a:p>
            </p:txBody>
          </p:sp>
        </p:grpSp>
        <p:grpSp>
          <p:nvGrpSpPr>
            <p:cNvPr id="706" name="Group 705">
              <a:extLst>
                <a:ext uri="{FF2B5EF4-FFF2-40B4-BE49-F238E27FC236}">
                  <a16:creationId xmlns:a16="http://schemas.microsoft.com/office/drawing/2014/main" id="{7B64F0D7-A062-CD09-D929-DBAB5F6939C2}"/>
                </a:ext>
              </a:extLst>
            </p:cNvPr>
            <p:cNvGrpSpPr/>
            <p:nvPr/>
          </p:nvGrpSpPr>
          <p:grpSpPr>
            <a:xfrm>
              <a:off x="6970826" y="1578300"/>
              <a:ext cx="148234" cy="17320"/>
              <a:chOff x="6970826" y="1578300"/>
              <a:chExt cx="148234" cy="17320"/>
            </a:xfrm>
          </p:grpSpPr>
          <p:cxnSp>
            <p:nvCxnSpPr>
              <p:cNvPr id="565" name="Straight Connector 564">
                <a:extLst>
                  <a:ext uri="{FF2B5EF4-FFF2-40B4-BE49-F238E27FC236}">
                    <a16:creationId xmlns:a16="http://schemas.microsoft.com/office/drawing/2014/main" id="{EA46BDC9-3346-A783-3182-4E053A8A39DD}"/>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05" name="Oval 704">
                <a:extLst>
                  <a:ext uri="{FF2B5EF4-FFF2-40B4-BE49-F238E27FC236}">
                    <a16:creationId xmlns:a16="http://schemas.microsoft.com/office/drawing/2014/main" id="{C2DFAAB9-9AB6-1FD9-C85C-582FD189DB44}"/>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13A98F69-144A-A4A9-F68D-6DC0C52EAC9A}"/>
                </a:ext>
              </a:extLst>
            </p:cNvPr>
            <p:cNvGrpSpPr/>
            <p:nvPr/>
          </p:nvGrpSpPr>
          <p:grpSpPr>
            <a:xfrm>
              <a:off x="6970826" y="1717484"/>
              <a:ext cx="148234" cy="17320"/>
              <a:chOff x="6970826" y="1717484"/>
              <a:chExt cx="148234" cy="17320"/>
            </a:xfrm>
          </p:grpSpPr>
          <p:cxnSp>
            <p:nvCxnSpPr>
              <p:cNvPr id="573" name="Straight Connector 572">
                <a:extLst>
                  <a:ext uri="{FF2B5EF4-FFF2-40B4-BE49-F238E27FC236}">
                    <a16:creationId xmlns:a16="http://schemas.microsoft.com/office/drawing/2014/main" id="{40EBF174-2834-D2F8-5FBB-21650388A71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07" name="Oval 706">
                <a:extLst>
                  <a:ext uri="{FF2B5EF4-FFF2-40B4-BE49-F238E27FC236}">
                    <a16:creationId xmlns:a16="http://schemas.microsoft.com/office/drawing/2014/main" id="{DFE90ED0-0924-86B5-4F12-143233E7149D}"/>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D3062C97-F16E-E0A9-635E-B961638FBA22}"/>
              </a:ext>
            </a:extLst>
          </p:cNvPr>
          <p:cNvSpPr txBox="1"/>
          <p:nvPr/>
        </p:nvSpPr>
        <p:spPr>
          <a:xfrm>
            <a:off x="10472738" y="8943975"/>
            <a:ext cx="5426486" cy="523220"/>
          </a:xfrm>
          <a:prstGeom prst="rect">
            <a:avLst/>
          </a:prstGeom>
          <a:noFill/>
        </p:spPr>
        <p:txBody>
          <a:bodyPr wrap="none" rtlCol="0">
            <a:spAutoFit/>
          </a:bodyPr>
          <a:lstStyle/>
          <a:p>
            <a:r>
              <a:rPr lang="en-US" dirty="0"/>
              <a:t>	Description</a:t>
            </a:r>
          </a:p>
          <a:p>
            <a:r>
              <a:rPr lang="en-US" dirty="0"/>
              <a:t>339	NOTCH3 Intracellular Domain Regulates Transcription</a:t>
            </a:r>
          </a:p>
        </p:txBody>
      </p:sp>
      <p:pic>
        <p:nvPicPr>
          <p:cNvPr id="553" name="Picture 552" descr="A graph showing the number of predictors&#10;&#10;Description automatically generated">
            <a:extLst>
              <a:ext uri="{FF2B5EF4-FFF2-40B4-BE49-F238E27FC236}">
                <a16:creationId xmlns:a16="http://schemas.microsoft.com/office/drawing/2014/main" id="{ED523A9B-A967-3456-A9AB-9E58F0CCCFF6}"/>
              </a:ext>
            </a:extLst>
          </p:cNvPr>
          <p:cNvPicPr>
            <a:picLocks noChangeAspect="1"/>
          </p:cNvPicPr>
          <p:nvPr/>
        </p:nvPicPr>
        <p:blipFill>
          <a:blip r:embed="rId9"/>
          <a:srcRect l="4997" r="11696" b="9478"/>
          <a:stretch/>
        </p:blipFill>
        <p:spPr>
          <a:xfrm>
            <a:off x="4045798" y="782097"/>
            <a:ext cx="2912274" cy="1582249"/>
          </a:xfrm>
          <a:prstGeom prst="rect">
            <a:avLst/>
          </a:prstGeom>
        </p:spPr>
      </p:pic>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10"/>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17387"/>
            <a:chOff x="1688210" y="853041"/>
            <a:chExt cx="1728540" cy="1717387"/>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09898"/>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10"/>
            <a:srcRect l="46242" t="9202" r="15794" b="7030"/>
            <a:stretch/>
          </p:blipFill>
          <p:spPr>
            <a:xfrm>
              <a:off x="2142899" y="853041"/>
              <a:ext cx="965676" cy="1531958"/>
            </a:xfrm>
            <a:prstGeom prst="rect">
              <a:avLst/>
            </a:prstGeom>
          </p:spPr>
        </p:pic>
      </p:grpSp>
      <p:grpSp>
        <p:nvGrpSpPr>
          <p:cNvPr id="718" name="Group 717">
            <a:extLst>
              <a:ext uri="{FF2B5EF4-FFF2-40B4-BE49-F238E27FC236}">
                <a16:creationId xmlns:a16="http://schemas.microsoft.com/office/drawing/2014/main" id="{352D5612-AD6C-EED4-B52E-7A5F5CF87782}"/>
              </a:ext>
            </a:extLst>
          </p:cNvPr>
          <p:cNvGrpSpPr/>
          <p:nvPr/>
        </p:nvGrpSpPr>
        <p:grpSpPr>
          <a:xfrm>
            <a:off x="149564" y="5684462"/>
            <a:ext cx="5595927" cy="3555409"/>
            <a:chOff x="149564" y="5684462"/>
            <a:chExt cx="5595927" cy="3555409"/>
          </a:xfrm>
        </p:grpSpPr>
        <p:sp>
          <p:nvSpPr>
            <p:cNvPr id="28" name="Rectangle 27">
              <a:extLst>
                <a:ext uri="{FF2B5EF4-FFF2-40B4-BE49-F238E27FC236}">
                  <a16:creationId xmlns:a16="http://schemas.microsoft.com/office/drawing/2014/main" id="{AB4D86EB-558E-D254-EB16-5941EE6BF47D}"/>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1CC454-960E-0B0C-055C-21EC5EBFB11E}"/>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DD7705B1-2E2D-00F4-09CC-EFAACFB9DC18}"/>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TextBox 538">
              <a:extLst>
                <a:ext uri="{FF2B5EF4-FFF2-40B4-BE49-F238E27FC236}">
                  <a16:creationId xmlns:a16="http://schemas.microsoft.com/office/drawing/2014/main" id="{6BFB290F-2D70-BA95-855B-B71F6C679267}"/>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55" name="TextBox 554">
              <a:extLst>
                <a:ext uri="{FF2B5EF4-FFF2-40B4-BE49-F238E27FC236}">
                  <a16:creationId xmlns:a16="http://schemas.microsoft.com/office/drawing/2014/main" id="{28F6890F-FA46-A8E5-97D9-398D53D19938}"/>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56" name="TextBox 555">
              <a:extLst>
                <a:ext uri="{FF2B5EF4-FFF2-40B4-BE49-F238E27FC236}">
                  <a16:creationId xmlns:a16="http://schemas.microsoft.com/office/drawing/2014/main" id="{8B5F45B3-A6B7-837E-1734-A7E233DFA62E}"/>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557" name="Straight Arrow Connector 556">
              <a:extLst>
                <a:ext uri="{FF2B5EF4-FFF2-40B4-BE49-F238E27FC236}">
                  <a16:creationId xmlns:a16="http://schemas.microsoft.com/office/drawing/2014/main" id="{C5675E20-A75E-D82D-B12B-F93E7451CA9A}"/>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TextBox 548">
              <a:extLst>
                <a:ext uri="{FF2B5EF4-FFF2-40B4-BE49-F238E27FC236}">
                  <a16:creationId xmlns:a16="http://schemas.microsoft.com/office/drawing/2014/main" id="{D81A2E8C-47DB-52BB-2E99-0523991937D9}"/>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41" name="Rectangle 540">
              <a:extLst>
                <a:ext uri="{FF2B5EF4-FFF2-40B4-BE49-F238E27FC236}">
                  <a16:creationId xmlns:a16="http://schemas.microsoft.com/office/drawing/2014/main" id="{429E821D-85A1-754C-3297-0AF47A244DAE}"/>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TextBox 539">
              <a:extLst>
                <a:ext uri="{FF2B5EF4-FFF2-40B4-BE49-F238E27FC236}">
                  <a16:creationId xmlns:a16="http://schemas.microsoft.com/office/drawing/2014/main" id="{0AB5AD50-F02B-FAEB-7A77-BB31B129444C}"/>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48" name="TextBox 547">
              <a:extLst>
                <a:ext uri="{FF2B5EF4-FFF2-40B4-BE49-F238E27FC236}">
                  <a16:creationId xmlns:a16="http://schemas.microsoft.com/office/drawing/2014/main" id="{4B225C5D-BDB8-4497-3DE6-345243DEE75D}"/>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0" name="Straight Arrow Connector 549">
              <a:extLst>
                <a:ext uri="{FF2B5EF4-FFF2-40B4-BE49-F238E27FC236}">
                  <a16:creationId xmlns:a16="http://schemas.microsoft.com/office/drawing/2014/main" id="{E3D37545-FEE5-D9AC-B5EB-16A3B480A65A}"/>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77" name="TextBox 776">
              <a:extLst>
                <a:ext uri="{FF2B5EF4-FFF2-40B4-BE49-F238E27FC236}">
                  <a16:creationId xmlns:a16="http://schemas.microsoft.com/office/drawing/2014/main" id="{0A277CAC-787C-C6FB-96E1-D986B9252EE7}"/>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788" name="TextBox 787">
              <a:extLst>
                <a:ext uri="{FF2B5EF4-FFF2-40B4-BE49-F238E27FC236}">
                  <a16:creationId xmlns:a16="http://schemas.microsoft.com/office/drawing/2014/main" id="{1088C763-1D03-2EC9-8AE0-9AB4019D2D9B}"/>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89" name="TextBox 788">
              <a:extLst>
                <a:ext uri="{FF2B5EF4-FFF2-40B4-BE49-F238E27FC236}">
                  <a16:creationId xmlns:a16="http://schemas.microsoft.com/office/drawing/2014/main" id="{AB118D28-9A40-81E4-D6B4-C1D0AC3A9AC7}"/>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90" name="TextBox 789">
              <a:extLst>
                <a:ext uri="{FF2B5EF4-FFF2-40B4-BE49-F238E27FC236}">
                  <a16:creationId xmlns:a16="http://schemas.microsoft.com/office/drawing/2014/main" id="{2E542C8D-76E9-6040-345E-58BE6292AF8C}"/>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91" name="TextBox 790">
              <a:extLst>
                <a:ext uri="{FF2B5EF4-FFF2-40B4-BE49-F238E27FC236}">
                  <a16:creationId xmlns:a16="http://schemas.microsoft.com/office/drawing/2014/main" id="{27297B43-FFC9-1E04-64D8-1E5B86E9C516}"/>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92" name="TextBox 791">
              <a:extLst>
                <a:ext uri="{FF2B5EF4-FFF2-40B4-BE49-F238E27FC236}">
                  <a16:creationId xmlns:a16="http://schemas.microsoft.com/office/drawing/2014/main" id="{5DEFEF47-82E2-FCD9-CD9F-0B8CB2C6E9DA}"/>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93" name="TextBox 792">
              <a:extLst>
                <a:ext uri="{FF2B5EF4-FFF2-40B4-BE49-F238E27FC236}">
                  <a16:creationId xmlns:a16="http://schemas.microsoft.com/office/drawing/2014/main" id="{ACC3CCC5-44AB-C606-FD8F-1FA0F656D08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94" name="TextBox 793">
              <a:extLst>
                <a:ext uri="{FF2B5EF4-FFF2-40B4-BE49-F238E27FC236}">
                  <a16:creationId xmlns:a16="http://schemas.microsoft.com/office/drawing/2014/main" id="{8E0D4D57-0139-334D-C77B-C9E4FA26987F}"/>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78" name="TextBox 777">
              <a:extLst>
                <a:ext uri="{FF2B5EF4-FFF2-40B4-BE49-F238E27FC236}">
                  <a16:creationId xmlns:a16="http://schemas.microsoft.com/office/drawing/2014/main" id="{7E39B209-3A09-4343-1F20-A971D3412DDD}"/>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17" name="TextBox 16">
              <a:extLst>
                <a:ext uri="{FF2B5EF4-FFF2-40B4-BE49-F238E27FC236}">
                  <a16:creationId xmlns:a16="http://schemas.microsoft.com/office/drawing/2014/main" id="{B929F127-E009-571B-80A0-C6C07EA92D86}"/>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18" name="TextBox 17">
              <a:extLst>
                <a:ext uri="{FF2B5EF4-FFF2-40B4-BE49-F238E27FC236}">
                  <a16:creationId xmlns:a16="http://schemas.microsoft.com/office/drawing/2014/main" id="{D301F3B4-65C9-FAEB-2984-B7E0F23F54FC}"/>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19" name="TextBox 18">
              <a:extLst>
                <a:ext uri="{FF2B5EF4-FFF2-40B4-BE49-F238E27FC236}">
                  <a16:creationId xmlns:a16="http://schemas.microsoft.com/office/drawing/2014/main" id="{AE6D29FE-95FB-377E-4ADF-A3F98682A45C}"/>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20" name="TextBox 19">
              <a:extLst>
                <a:ext uri="{FF2B5EF4-FFF2-40B4-BE49-F238E27FC236}">
                  <a16:creationId xmlns:a16="http://schemas.microsoft.com/office/drawing/2014/main" id="{48E16A46-2E0D-9B65-3D93-9D3A592BC71F}"/>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21" name="TextBox 20">
              <a:extLst>
                <a:ext uri="{FF2B5EF4-FFF2-40B4-BE49-F238E27FC236}">
                  <a16:creationId xmlns:a16="http://schemas.microsoft.com/office/drawing/2014/main" id="{444E61E5-0627-9B0B-C3D1-D563A64456E0}"/>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22" name="TextBox 21">
              <a:extLst>
                <a:ext uri="{FF2B5EF4-FFF2-40B4-BE49-F238E27FC236}">
                  <a16:creationId xmlns:a16="http://schemas.microsoft.com/office/drawing/2014/main" id="{3C7553D2-D085-37A1-8C57-8A9CD9D5716F}"/>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98" name="TextBox 797">
              <a:extLst>
                <a:ext uri="{FF2B5EF4-FFF2-40B4-BE49-F238E27FC236}">
                  <a16:creationId xmlns:a16="http://schemas.microsoft.com/office/drawing/2014/main" id="{5F9F2845-A292-B6C7-6A03-6223C5863622}"/>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99" name="TextBox 798">
              <a:extLst>
                <a:ext uri="{FF2B5EF4-FFF2-40B4-BE49-F238E27FC236}">
                  <a16:creationId xmlns:a16="http://schemas.microsoft.com/office/drawing/2014/main" id="{B887A969-8DDD-FB28-99B1-3A9E9E111232}"/>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807" name="TextBox 806">
              <a:extLst>
                <a:ext uri="{FF2B5EF4-FFF2-40B4-BE49-F238E27FC236}">
                  <a16:creationId xmlns:a16="http://schemas.microsoft.com/office/drawing/2014/main" id="{BF6E7D28-A379-7326-BB2C-7D1BC8F4E7CB}"/>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808" name="TextBox 807">
              <a:extLst>
                <a:ext uri="{FF2B5EF4-FFF2-40B4-BE49-F238E27FC236}">
                  <a16:creationId xmlns:a16="http://schemas.microsoft.com/office/drawing/2014/main" id="{63A6AFBB-86B8-8349-F1F5-DFB74D9B9F65}"/>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810" name="TextBox 809">
              <a:extLst>
                <a:ext uri="{FF2B5EF4-FFF2-40B4-BE49-F238E27FC236}">
                  <a16:creationId xmlns:a16="http://schemas.microsoft.com/office/drawing/2014/main" id="{6012E2A7-0929-68FE-A437-441FBD4AB32B}"/>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811" name="TextBox 810">
              <a:extLst>
                <a:ext uri="{FF2B5EF4-FFF2-40B4-BE49-F238E27FC236}">
                  <a16:creationId xmlns:a16="http://schemas.microsoft.com/office/drawing/2014/main" id="{778E6F5A-CE52-6DDB-7995-6C7882F938F1}"/>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812" name="TextBox 811">
              <a:extLst>
                <a:ext uri="{FF2B5EF4-FFF2-40B4-BE49-F238E27FC236}">
                  <a16:creationId xmlns:a16="http://schemas.microsoft.com/office/drawing/2014/main" id="{2A6E64AF-5EDE-3645-BFA1-6438C016111E}"/>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813" name="TextBox 812">
              <a:extLst>
                <a:ext uri="{FF2B5EF4-FFF2-40B4-BE49-F238E27FC236}">
                  <a16:creationId xmlns:a16="http://schemas.microsoft.com/office/drawing/2014/main" id="{E17DB9D9-6E1D-05D7-8590-775B03FB2D64}"/>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814" name="TextBox 813">
              <a:extLst>
                <a:ext uri="{FF2B5EF4-FFF2-40B4-BE49-F238E27FC236}">
                  <a16:creationId xmlns:a16="http://schemas.microsoft.com/office/drawing/2014/main" id="{5FF73F47-D9F8-4806-A1DF-39047B5267D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26" name="TextBox 25">
              <a:extLst>
                <a:ext uri="{FF2B5EF4-FFF2-40B4-BE49-F238E27FC236}">
                  <a16:creationId xmlns:a16="http://schemas.microsoft.com/office/drawing/2014/main" id="{D15F6549-C5A5-C8B6-51CA-E411726C850E}"/>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43" name="TextBox 42">
              <a:extLst>
                <a:ext uri="{FF2B5EF4-FFF2-40B4-BE49-F238E27FC236}">
                  <a16:creationId xmlns:a16="http://schemas.microsoft.com/office/drawing/2014/main" id="{4A2D8651-8216-FEC8-0F55-34B9AF1C2B72}"/>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15" name="Picture 714">
              <a:extLst>
                <a:ext uri="{FF2B5EF4-FFF2-40B4-BE49-F238E27FC236}">
                  <a16:creationId xmlns:a16="http://schemas.microsoft.com/office/drawing/2014/main" id="{9B35AFCA-20A5-5A23-55A3-BAB0A84D6EA0}"/>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16" name="Picture 715">
              <a:extLst>
                <a:ext uri="{FF2B5EF4-FFF2-40B4-BE49-F238E27FC236}">
                  <a16:creationId xmlns:a16="http://schemas.microsoft.com/office/drawing/2014/main" id="{2EDFCA4A-FDBB-2866-39D7-B7647654733F}"/>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12"/>
          <a:srcRect t="27853" r="20246" b="-400"/>
          <a:stretch/>
        </p:blipFill>
        <p:spPr>
          <a:xfrm>
            <a:off x="520330" y="4257909"/>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3"/>
          <a:srcRect t="27981" r="18542" b="17587"/>
          <a:stretch/>
        </p:blipFill>
        <p:spPr>
          <a:xfrm>
            <a:off x="511280" y="3435501"/>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3"/>
          <a:srcRect t="2956" r="18542" b="88312"/>
          <a:stretch/>
        </p:blipFill>
        <p:spPr>
          <a:xfrm>
            <a:off x="511280" y="3315019"/>
            <a:ext cx="5088946" cy="1253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125172</TotalTime>
  <Words>3848</Words>
  <Application>Microsoft Macintosh PowerPoint</Application>
  <PresentationFormat>Custom</PresentationFormat>
  <Paragraphs>1594</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1498</cp:revision>
  <dcterms:created xsi:type="dcterms:W3CDTF">2023-07-06T16:51:39Z</dcterms:created>
  <dcterms:modified xsi:type="dcterms:W3CDTF">2024-12-22T22:18:38Z</dcterms:modified>
</cp:coreProperties>
</file>